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71" r:id="rId3"/>
    <p:sldId id="272" r:id="rId4"/>
    <p:sldId id="256" r:id="rId5"/>
    <p:sldId id="273" r:id="rId6"/>
    <p:sldId id="268" r:id="rId7"/>
    <p:sldId id="266" r:id="rId8"/>
    <p:sldId id="260" r:id="rId9"/>
    <p:sldId id="261" r:id="rId10"/>
    <p:sldId id="262" r:id="rId11"/>
    <p:sldId id="274" r:id="rId12"/>
    <p:sldId id="263" r:id="rId13"/>
    <p:sldId id="264" r:id="rId14"/>
    <p:sldId id="275" r:id="rId15"/>
    <p:sldId id="270"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C72C8"/>
    <a:srgbClr val="6F8598"/>
    <a:srgbClr val="95C5E6"/>
    <a:srgbClr val="D9A417"/>
    <a:srgbClr val="ABBB2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p:restoredTop sz="94541" autoAdjust="0"/>
  </p:normalViewPr>
  <p:slideViewPr>
    <p:cSldViewPr>
      <p:cViewPr>
        <p:scale>
          <a:sx n="113" d="100"/>
          <a:sy n="113" d="100"/>
        </p:scale>
        <p:origin x="2376"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37CD1A0A-E71D-F841-8AF5-FDE759DCF572}" type="datetimeFigureOut">
              <a:rPr lang="en-US" smtClean="0"/>
              <a:t>1/20/20</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414D3D06-DF0D-F94E-BA15-179A5F52FC85}" type="slidenum">
              <a:rPr lang="en-US" smtClean="0"/>
              <a:t>‹#›</a:t>
            </a:fld>
            <a:endParaRPr lang="en-US"/>
          </a:p>
        </p:txBody>
      </p:sp>
    </p:spTree>
    <p:extLst>
      <p:ext uri="{BB962C8B-B14F-4D97-AF65-F5344CB8AC3E}">
        <p14:creationId xmlns:p14="http://schemas.microsoft.com/office/powerpoint/2010/main" val="268098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D3D06-DF0D-F94E-BA15-179A5F52FC85}" type="slidenum">
              <a:rPr lang="en-US" smtClean="0"/>
              <a:t>2</a:t>
            </a:fld>
            <a:endParaRPr lang="en-US"/>
          </a:p>
        </p:txBody>
      </p:sp>
    </p:spTree>
    <p:extLst>
      <p:ext uri="{BB962C8B-B14F-4D97-AF65-F5344CB8AC3E}">
        <p14:creationId xmlns:p14="http://schemas.microsoft.com/office/powerpoint/2010/main" val="393386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D3D06-DF0D-F94E-BA15-179A5F52FC85}" type="slidenum">
              <a:rPr lang="en-US" smtClean="0"/>
              <a:t>3</a:t>
            </a:fld>
            <a:endParaRPr lang="en-US"/>
          </a:p>
        </p:txBody>
      </p:sp>
    </p:spTree>
    <p:extLst>
      <p:ext uri="{BB962C8B-B14F-4D97-AF65-F5344CB8AC3E}">
        <p14:creationId xmlns:p14="http://schemas.microsoft.com/office/powerpoint/2010/main" val="423391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this fact:</a:t>
            </a:r>
          </a:p>
          <a:p>
            <a:r>
              <a:rPr lang="en-US" dirty="0"/>
              <a:t>Neighbors on Guise Road are not happy with the Lowman Home’s construction of new apartments. They have been blocked in their homes by construction workers multiple times, and do not feel like they are being treated fairly by Lutheran Homes of SC.</a:t>
            </a:r>
          </a:p>
        </p:txBody>
      </p:sp>
      <p:sp>
        <p:nvSpPr>
          <p:cNvPr id="4" name="Slide Number Placeholder 3"/>
          <p:cNvSpPr>
            <a:spLocks noGrp="1"/>
          </p:cNvSpPr>
          <p:nvPr>
            <p:ph type="sldNum" sz="quarter" idx="5"/>
          </p:nvPr>
        </p:nvSpPr>
        <p:spPr/>
        <p:txBody>
          <a:bodyPr/>
          <a:lstStyle/>
          <a:p>
            <a:fld id="{414D3D06-DF0D-F94E-BA15-179A5F52FC85}" type="slidenum">
              <a:rPr lang="en-US" smtClean="0"/>
              <a:t>4</a:t>
            </a:fld>
            <a:endParaRPr lang="en-US"/>
          </a:p>
        </p:txBody>
      </p:sp>
    </p:spTree>
    <p:extLst>
      <p:ext uri="{BB962C8B-B14F-4D97-AF65-F5344CB8AC3E}">
        <p14:creationId xmlns:p14="http://schemas.microsoft.com/office/powerpoint/2010/main" val="63804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D3D06-DF0D-F94E-BA15-179A5F52FC85}" type="slidenum">
              <a:rPr lang="en-US" smtClean="0"/>
              <a:t>11</a:t>
            </a:fld>
            <a:endParaRPr lang="en-US"/>
          </a:p>
        </p:txBody>
      </p:sp>
    </p:spTree>
    <p:extLst>
      <p:ext uri="{BB962C8B-B14F-4D97-AF65-F5344CB8AC3E}">
        <p14:creationId xmlns:p14="http://schemas.microsoft.com/office/powerpoint/2010/main" val="98177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D3D06-DF0D-F94E-BA15-179A5F52FC85}" type="slidenum">
              <a:rPr lang="en-US" smtClean="0"/>
              <a:t>14</a:t>
            </a:fld>
            <a:endParaRPr lang="en-US"/>
          </a:p>
        </p:txBody>
      </p:sp>
    </p:spTree>
    <p:extLst>
      <p:ext uri="{BB962C8B-B14F-4D97-AF65-F5344CB8AC3E}">
        <p14:creationId xmlns:p14="http://schemas.microsoft.com/office/powerpoint/2010/main" val="183156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C7C265-AF05-4D88-9F07-DA59624EF96C}"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68872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7C265-AF05-4D88-9F07-DA59624EF96C}"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21555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7C265-AF05-4D88-9F07-DA59624EF96C}"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204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7C265-AF05-4D88-9F07-DA59624EF96C}"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320368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7C265-AF05-4D88-9F07-DA59624EF96C}"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408105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C7C265-AF05-4D88-9F07-DA59624EF96C}"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60080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C7C265-AF05-4D88-9F07-DA59624EF96C}" type="datetimeFigureOut">
              <a:rPr lang="en-US" smtClean="0"/>
              <a:t>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960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7C265-AF05-4D88-9F07-DA59624EF96C}" type="datetimeFigureOut">
              <a:rPr lang="en-US" smtClean="0"/>
              <a:t>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37467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7C265-AF05-4D88-9F07-DA59624EF96C}" type="datetimeFigureOut">
              <a:rPr lang="en-US" smtClean="0"/>
              <a:t>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72841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7C265-AF05-4D88-9F07-DA59624EF96C}"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212954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7C265-AF05-4D88-9F07-DA59624EF96C}"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8E633-5B9A-4646-849B-35D053F06367}" type="slidenum">
              <a:rPr lang="en-US" smtClean="0"/>
              <a:t>‹#›</a:t>
            </a:fld>
            <a:endParaRPr lang="en-US"/>
          </a:p>
        </p:txBody>
      </p:sp>
    </p:spTree>
    <p:extLst>
      <p:ext uri="{BB962C8B-B14F-4D97-AF65-F5344CB8AC3E}">
        <p14:creationId xmlns:p14="http://schemas.microsoft.com/office/powerpoint/2010/main" val="109099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7C265-AF05-4D88-9F07-DA59624EF96C}" type="datetimeFigureOut">
              <a:rPr lang="en-US" smtClean="0"/>
              <a:t>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8E633-5B9A-4646-849B-35D053F06367}" type="slidenum">
              <a:rPr lang="en-US" smtClean="0"/>
              <a:t>‹#›</a:t>
            </a:fld>
            <a:endParaRPr lang="en-US"/>
          </a:p>
        </p:txBody>
      </p:sp>
    </p:spTree>
    <p:extLst>
      <p:ext uri="{BB962C8B-B14F-4D97-AF65-F5344CB8AC3E}">
        <p14:creationId xmlns:p14="http://schemas.microsoft.com/office/powerpoint/2010/main" val="288219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B5439-34C5-2B44-84B9-7FF11D9D11E1}"/>
              </a:ext>
            </a:extLst>
          </p:cNvPr>
          <p:cNvPicPr>
            <a:picLocks noChangeAspect="1"/>
          </p:cNvPicPr>
          <p:nvPr/>
        </p:nvPicPr>
        <p:blipFill>
          <a:blip r:embed="rId2"/>
          <a:stretch>
            <a:fillRect/>
          </a:stretch>
        </p:blipFill>
        <p:spPr>
          <a:xfrm>
            <a:off x="-1499" y="713722"/>
            <a:ext cx="9162094" cy="6144278"/>
          </a:xfrm>
          <a:prstGeom prst="rect">
            <a:avLst/>
          </a:prstGeom>
        </p:spPr>
      </p:pic>
      <p:sp>
        <p:nvSpPr>
          <p:cNvPr id="3" name="Subtitle 2">
            <a:extLst>
              <a:ext uri="{FF2B5EF4-FFF2-40B4-BE49-F238E27FC236}">
                <a16:creationId xmlns:a16="http://schemas.microsoft.com/office/drawing/2014/main" id="{C4680F82-E36B-47D0-B681-ADD71DAD9701}"/>
              </a:ext>
            </a:extLst>
          </p:cNvPr>
          <p:cNvSpPr>
            <a:spLocks noGrp="1"/>
          </p:cNvSpPr>
          <p:nvPr>
            <p:ph type="subTitle" idx="1"/>
          </p:nvPr>
        </p:nvSpPr>
        <p:spPr>
          <a:xfrm>
            <a:off x="96757" y="5105399"/>
            <a:ext cx="4479205" cy="1784873"/>
          </a:xfrm>
        </p:spPr>
        <p:txBody>
          <a:bodyPr>
            <a:normAutofit/>
          </a:bodyPr>
          <a:lstStyle/>
          <a:p>
            <a:r>
              <a:rPr lang="en-US" sz="2000">
                <a:solidFill>
                  <a:schemeClr val="tx1"/>
                </a:solidFill>
                <a:effectLst>
                  <a:glow rad="101600">
                    <a:schemeClr val="bg1">
                      <a:alpha val="60000"/>
                    </a:schemeClr>
                  </a:glow>
                </a:effectLst>
              </a:rPr>
              <a:t>Revision 6, </a:t>
            </a:r>
            <a:r>
              <a:rPr lang="en-US" sz="2000" dirty="0">
                <a:solidFill>
                  <a:schemeClr val="tx1"/>
                </a:solidFill>
                <a:effectLst>
                  <a:glow rad="101600">
                    <a:schemeClr val="bg1">
                      <a:alpha val="60000"/>
                    </a:schemeClr>
                  </a:glow>
                </a:effectLst>
              </a:rPr>
              <a:t>01/20/2020</a:t>
            </a:r>
          </a:p>
          <a:p>
            <a:r>
              <a:rPr lang="en-US" sz="2000" dirty="0">
                <a:solidFill>
                  <a:schemeClr val="tx1"/>
                </a:solidFill>
                <a:effectLst>
                  <a:glow rad="101600">
                    <a:schemeClr val="bg1">
                      <a:alpha val="60000"/>
                    </a:schemeClr>
                  </a:glow>
                </a:effectLst>
              </a:rPr>
              <a:t>Authors: Lou Urschel and Chris Slaughter</a:t>
            </a:r>
          </a:p>
          <a:p>
            <a:r>
              <a:rPr lang="en-US" sz="2000" dirty="0">
                <a:solidFill>
                  <a:schemeClr val="tx1"/>
                </a:solidFill>
                <a:effectLst>
                  <a:glow rad="101600">
                    <a:schemeClr val="bg1">
                      <a:alpha val="60000"/>
                    </a:schemeClr>
                  </a:glow>
                </a:effectLst>
              </a:rPr>
              <a:t>Lou’s Cell: (740) 350-5842</a:t>
            </a:r>
          </a:p>
          <a:p>
            <a:r>
              <a:rPr lang="en-US" sz="2000" dirty="0">
                <a:solidFill>
                  <a:schemeClr val="tx1"/>
                </a:solidFill>
                <a:effectLst>
                  <a:glow rad="101600">
                    <a:schemeClr val="bg1">
                      <a:alpha val="60000"/>
                    </a:schemeClr>
                  </a:glow>
                </a:effectLst>
              </a:rPr>
              <a:t>Chris’s Cell: (803) 546-2667</a:t>
            </a:r>
          </a:p>
        </p:txBody>
      </p:sp>
      <p:sp>
        <p:nvSpPr>
          <p:cNvPr id="4" name="Rectangle 3">
            <a:extLst>
              <a:ext uri="{FF2B5EF4-FFF2-40B4-BE49-F238E27FC236}">
                <a16:creationId xmlns:a16="http://schemas.microsoft.com/office/drawing/2014/main" id="{80002393-64DD-4C0B-AD5C-09686D76F013}"/>
              </a:ext>
            </a:extLst>
          </p:cNvPr>
          <p:cNvSpPr/>
          <p:nvPr/>
        </p:nvSpPr>
        <p:spPr>
          <a:xfrm>
            <a:off x="-1499" y="98169"/>
            <a:ext cx="9162094" cy="615553"/>
          </a:xfrm>
          <a:prstGeom prst="rect">
            <a:avLst/>
          </a:prstGeom>
          <a:solidFill>
            <a:schemeClr val="accent5">
              <a:lumMod val="40000"/>
              <a:lumOff val="60000"/>
            </a:schemeClr>
          </a:solidFill>
        </p:spPr>
        <p:txBody>
          <a:bodyPr wrap="square">
            <a:spAutoFit/>
          </a:bodyPr>
          <a:lstStyle/>
          <a:p>
            <a:pPr algn="ctr"/>
            <a:r>
              <a:rPr lang="en-US" sz="2000" dirty="0">
                <a:latin typeface="+mj-lt"/>
              </a:rPr>
              <a:t>Why South Carolina D.O.T Should Not Abandon “Lowman Home Barn Road” S 40-216</a:t>
            </a:r>
            <a:br>
              <a:rPr lang="en-US" sz="2800" dirty="0"/>
            </a:br>
            <a:r>
              <a:rPr lang="en-US" sz="1400" dirty="0"/>
              <a:t> One of three “Collector Roads” that route traffic to a single Arterial Road “Dutch Fork Road (Hwy-76)</a:t>
            </a:r>
          </a:p>
        </p:txBody>
      </p:sp>
    </p:spTree>
    <p:extLst>
      <p:ext uri="{BB962C8B-B14F-4D97-AF65-F5344CB8AC3E}">
        <p14:creationId xmlns:p14="http://schemas.microsoft.com/office/powerpoint/2010/main" val="18068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0678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2400" dirty="0"/>
              <a:t> </a:t>
            </a:r>
            <a:r>
              <a:rPr lang="en-US" sz="1600" dirty="0"/>
              <a:t>One of three “Collector Roads” that route traffic to one Arterial Road “Dutch Fork Road (Hwy-76)</a:t>
            </a:r>
            <a:br>
              <a:rPr lang="en-US" sz="1600" dirty="0"/>
            </a:br>
            <a:endParaRPr lang="en-US" sz="1600" dirty="0"/>
          </a:p>
        </p:txBody>
      </p:sp>
      <p:sp>
        <p:nvSpPr>
          <p:cNvPr id="3" name="Subtitle 2"/>
          <p:cNvSpPr>
            <a:spLocks noGrp="1"/>
          </p:cNvSpPr>
          <p:nvPr>
            <p:ph type="subTitle" idx="1"/>
          </p:nvPr>
        </p:nvSpPr>
        <p:spPr>
          <a:xfrm>
            <a:off x="266700" y="1013380"/>
            <a:ext cx="8534400" cy="5082619"/>
          </a:xfrm>
        </p:spPr>
        <p:txBody>
          <a:bodyPr>
            <a:noAutofit/>
          </a:bodyPr>
          <a:lstStyle/>
          <a:p>
            <a:pPr marL="285750" indent="-285750" algn="l">
              <a:lnSpc>
                <a:spcPct val="300000"/>
              </a:lnSpc>
              <a:buFont typeface="Arial" panose="020B0604020202020204" pitchFamily="34" charset="0"/>
              <a:buChar char="•"/>
            </a:pPr>
            <a:r>
              <a:rPr lang="en-US" sz="1600" dirty="0">
                <a:solidFill>
                  <a:schemeClr val="tx1"/>
                </a:solidFill>
              </a:rPr>
              <a:t>Lutheran Home Campus published &amp; approved development plans will add to current congestion</a:t>
            </a:r>
          </a:p>
          <a:p>
            <a:pPr marL="628650" lvl="1" indent="-171450" algn="l">
              <a:buFont typeface="Arial" panose="020B0604020202020204" pitchFamily="34" charset="0"/>
              <a:buChar char="•"/>
            </a:pPr>
            <a:r>
              <a:rPr lang="en-US" sz="1400" dirty="0">
                <a:solidFill>
                  <a:schemeClr val="tx1"/>
                </a:solidFill>
              </a:rPr>
              <a:t>Retail building maximum size 100,000 </a:t>
            </a:r>
            <a:r>
              <a:rPr lang="en-US" sz="1400" dirty="0" err="1">
                <a:solidFill>
                  <a:schemeClr val="tx1"/>
                </a:solidFill>
              </a:rPr>
              <a:t>sq.ft</a:t>
            </a:r>
            <a:r>
              <a:rPr lang="en-US" sz="1400" dirty="0">
                <a:solidFill>
                  <a:schemeClr val="tx1"/>
                </a:solidFill>
              </a:rPr>
              <a:t>.</a:t>
            </a:r>
          </a:p>
          <a:p>
            <a:pPr marL="628650" lvl="1" indent="-171450" algn="l">
              <a:buFont typeface="Arial" panose="020B0604020202020204" pitchFamily="34" charset="0"/>
              <a:buChar char="•"/>
            </a:pPr>
            <a:r>
              <a:rPr lang="en-US" sz="1400" dirty="0">
                <a:solidFill>
                  <a:schemeClr val="tx1"/>
                </a:solidFill>
              </a:rPr>
              <a:t>Other commercial buildings up to 12,000 </a:t>
            </a:r>
            <a:r>
              <a:rPr lang="en-US" sz="1400" dirty="0" err="1">
                <a:solidFill>
                  <a:schemeClr val="tx1"/>
                </a:solidFill>
              </a:rPr>
              <a:t>sq.ft</a:t>
            </a:r>
            <a:r>
              <a:rPr lang="en-US" sz="1400" dirty="0">
                <a:solidFill>
                  <a:schemeClr val="tx1"/>
                </a:solidFill>
              </a:rPr>
              <a:t>.</a:t>
            </a:r>
          </a:p>
          <a:p>
            <a:pPr marL="628650" lvl="1" indent="-171450" algn="l">
              <a:buFont typeface="Arial" panose="020B0604020202020204" pitchFamily="34" charset="0"/>
              <a:buChar char="•"/>
            </a:pPr>
            <a:r>
              <a:rPr lang="en-US" sz="1400" dirty="0">
                <a:solidFill>
                  <a:schemeClr val="tx1"/>
                </a:solidFill>
              </a:rPr>
              <a:t>205 new dwelling units.</a:t>
            </a:r>
          </a:p>
          <a:p>
            <a:pPr marL="628650" lvl="1" indent="-171450" algn="l">
              <a:buFont typeface="Arial" panose="020B0604020202020204" pitchFamily="34" charset="0"/>
              <a:buChar char="•"/>
            </a:pPr>
            <a:r>
              <a:rPr lang="en-US" sz="1400" dirty="0">
                <a:solidFill>
                  <a:schemeClr val="tx1"/>
                </a:solidFill>
              </a:rPr>
              <a:t>New community access points to  – Johnson Marina Road = 2, Hwy-76 =2</a:t>
            </a:r>
          </a:p>
          <a:p>
            <a:pPr lvl="1" algn="l"/>
            <a:endParaRPr lang="en-US" sz="1400" dirty="0">
              <a:solidFill>
                <a:schemeClr val="tx1"/>
              </a:solidFill>
            </a:endParaRPr>
          </a:p>
          <a:p>
            <a:pPr marL="171450" lvl="0" indent="-171450" algn="l">
              <a:buFont typeface="Arial" panose="020B0604020202020204" pitchFamily="34" charset="0"/>
              <a:buChar char="•"/>
            </a:pPr>
            <a:r>
              <a:rPr lang="en-US" sz="1600" dirty="0">
                <a:solidFill>
                  <a:schemeClr val="tx1"/>
                </a:solidFill>
              </a:rPr>
              <a:t>Planned campus size approximately 205 Acres:</a:t>
            </a:r>
          </a:p>
          <a:p>
            <a:pPr marL="628650" lvl="1" indent="-171450" algn="l">
              <a:buFont typeface="Arial" panose="020B0604020202020204" pitchFamily="34" charset="0"/>
              <a:buChar char="•"/>
            </a:pPr>
            <a:r>
              <a:rPr lang="en-US" sz="1400" dirty="0">
                <a:solidFill>
                  <a:schemeClr val="tx1"/>
                </a:solidFill>
              </a:rPr>
              <a:t>98 acres - single family residences</a:t>
            </a:r>
          </a:p>
          <a:p>
            <a:pPr marL="628650" lvl="1" indent="-171450" algn="l">
              <a:buFont typeface="Arial" panose="020B0604020202020204" pitchFamily="34" charset="0"/>
              <a:buChar char="•"/>
            </a:pPr>
            <a:r>
              <a:rPr lang="en-US" sz="1400" dirty="0">
                <a:solidFill>
                  <a:schemeClr val="tx1"/>
                </a:solidFill>
              </a:rPr>
              <a:t>48 acres – multi-family residences</a:t>
            </a:r>
          </a:p>
          <a:p>
            <a:pPr marL="628650" lvl="1" indent="-171450" algn="l">
              <a:buFont typeface="Arial" panose="020B0604020202020204" pitchFamily="34" charset="0"/>
              <a:buChar char="•"/>
            </a:pPr>
            <a:r>
              <a:rPr lang="en-US" sz="1400" dirty="0">
                <a:solidFill>
                  <a:schemeClr val="tx1"/>
                </a:solidFill>
              </a:rPr>
              <a:t>11 acres - commercial offices</a:t>
            </a:r>
          </a:p>
          <a:p>
            <a:pPr marL="628650" lvl="1" indent="-171450" algn="l">
              <a:buFont typeface="Arial" panose="020B0604020202020204" pitchFamily="34" charset="0"/>
              <a:buChar char="•"/>
            </a:pPr>
            <a:r>
              <a:rPr lang="en-US" sz="1400" dirty="0">
                <a:solidFill>
                  <a:schemeClr val="tx1"/>
                </a:solidFill>
              </a:rPr>
              <a:t>18 acres - commercial retail</a:t>
            </a:r>
          </a:p>
          <a:p>
            <a:pPr marL="628650" lvl="1" indent="-171450" algn="l">
              <a:buFont typeface="Arial" panose="020B0604020202020204" pitchFamily="34" charset="0"/>
              <a:buChar char="•"/>
            </a:pPr>
            <a:r>
              <a:rPr lang="en-US" sz="1400" dirty="0">
                <a:solidFill>
                  <a:schemeClr val="tx1"/>
                </a:solidFill>
              </a:rPr>
              <a:t>30 acres – green space, lawns, woods, wetlands, walkways</a:t>
            </a:r>
          </a:p>
          <a:p>
            <a:pPr lvl="1" algn="l"/>
            <a:endParaRPr lang="en-US" sz="1400" dirty="0">
              <a:solidFill>
                <a:schemeClr val="tx1"/>
              </a:solidFill>
            </a:endParaRPr>
          </a:p>
          <a:p>
            <a:pPr marL="171450" indent="-171450" algn="l">
              <a:buFont typeface="Arial" panose="020B0604020202020204" pitchFamily="34" charset="0"/>
              <a:buChar char="•"/>
            </a:pPr>
            <a:r>
              <a:rPr lang="en-US" sz="1600" dirty="0">
                <a:solidFill>
                  <a:schemeClr val="tx1"/>
                </a:solidFill>
              </a:rPr>
              <a:t>Critical “Connector Roads” should never be eliminated in expanding community</a:t>
            </a:r>
          </a:p>
          <a:p>
            <a:pPr marL="171450" indent="-171450" algn="l">
              <a:buFont typeface="Arial" panose="020B0604020202020204" pitchFamily="34" charset="0"/>
              <a:buChar char="•"/>
            </a:pPr>
            <a:r>
              <a:rPr lang="en-US" sz="1600" dirty="0">
                <a:solidFill>
                  <a:schemeClr val="tx1"/>
                </a:solidFill>
              </a:rPr>
              <a:t>60 acres are available on Guise Road for additional development</a:t>
            </a:r>
          </a:p>
          <a:p>
            <a:pPr marL="628650" lvl="1" indent="-171450" algn="l">
              <a:buFont typeface="Arial" panose="020B0604020202020204" pitchFamily="34" charset="0"/>
              <a:buChar char="•"/>
            </a:pPr>
            <a:endParaRPr lang="en-US" sz="1200" dirty="0">
              <a:solidFill>
                <a:schemeClr val="tx1"/>
              </a:solidFill>
            </a:endParaRPr>
          </a:p>
          <a:p>
            <a:pPr marL="628650" lvl="1" indent="-171450" algn="l">
              <a:buFont typeface="Arial" panose="020B0604020202020204" pitchFamily="34" charset="0"/>
              <a:buChar char="•"/>
            </a:pPr>
            <a:endParaRPr lang="en-US" sz="1200" dirty="0">
              <a:solidFill>
                <a:schemeClr val="tx1"/>
              </a:solidFill>
            </a:endParaRPr>
          </a:p>
          <a:p>
            <a:pPr lvl="1" algn="l"/>
            <a:endParaRPr lang="en-US" sz="12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21516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fade">
                                      <p:cBhvr>
                                        <p:cTn id="73" dur="1000"/>
                                        <p:tgtEl>
                                          <p:spTgt spid="3">
                                            <p:txEl>
                                              <p:pRg st="14" end="14"/>
                                            </p:txEl>
                                          </p:spTgt>
                                        </p:tgtEl>
                                      </p:cBhvr>
                                    </p:animEffect>
                                    <p:anim calcmode="lin" valueType="num">
                                      <p:cBhvr>
                                        <p:cTn id="7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DF9CE773-AA5C-6543-BCC2-2CD60C6573E9}"/>
              </a:ext>
            </a:extLst>
          </p:cNvPr>
          <p:cNvPicPr>
            <a:picLocks noChangeAspect="1"/>
          </p:cNvPicPr>
          <p:nvPr/>
        </p:nvPicPr>
        <p:blipFill rotWithShape="1">
          <a:blip r:embed="rId3">
            <a:extLst>
              <a:ext uri="{28A0092B-C50C-407E-A947-70E740481C1C}">
                <a14:useLocalDpi xmlns:a14="http://schemas.microsoft.com/office/drawing/2010/main" val="0"/>
              </a:ext>
            </a:extLst>
          </a:blip>
          <a:srcRect b="10172"/>
          <a:stretch/>
        </p:blipFill>
        <p:spPr>
          <a:xfrm rot="19684055">
            <a:off x="1659266" y="-144836"/>
            <a:ext cx="6743396" cy="5610307"/>
          </a:xfrm>
          <a:prstGeom prst="rect">
            <a:avLst/>
          </a:prstGeom>
        </p:spPr>
      </p:pic>
      <p:sp>
        <p:nvSpPr>
          <p:cNvPr id="4" name="Title 1">
            <a:extLst>
              <a:ext uri="{FF2B5EF4-FFF2-40B4-BE49-F238E27FC236}">
                <a16:creationId xmlns:a16="http://schemas.microsoft.com/office/drawing/2014/main" id="{9EA2A672-29C4-6C4F-8640-B41DA71C5CD6}"/>
              </a:ext>
            </a:extLst>
          </p:cNvPr>
          <p:cNvSpPr txBox="1">
            <a:spLocks/>
          </p:cNvSpPr>
          <p:nvPr/>
        </p:nvSpPr>
        <p:spPr>
          <a:xfrm>
            <a:off x="0" y="33647"/>
            <a:ext cx="9144000" cy="956953"/>
          </a:xfrm>
          <a:prstGeom prst="rect">
            <a:avLst/>
          </a:prstGeom>
          <a:solidFill>
            <a:schemeClr val="accent5">
              <a:lumMod val="40000"/>
              <a:lumOff val="6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r>
              <a:rPr lang="en-US" sz="1600" b="1" u="sng" dirty="0"/>
              <a:t>Lowman Home Master Plan (2007)</a:t>
            </a:r>
          </a:p>
        </p:txBody>
      </p:sp>
      <p:sp>
        <p:nvSpPr>
          <p:cNvPr id="12" name="TextBox 11">
            <a:extLst>
              <a:ext uri="{FF2B5EF4-FFF2-40B4-BE49-F238E27FC236}">
                <a16:creationId xmlns:a16="http://schemas.microsoft.com/office/drawing/2014/main" id="{7C891C90-414E-4347-838C-ACE135DFEBDF}"/>
              </a:ext>
            </a:extLst>
          </p:cNvPr>
          <p:cNvSpPr txBox="1"/>
          <p:nvPr/>
        </p:nvSpPr>
        <p:spPr>
          <a:xfrm rot="19521042">
            <a:off x="5847133" y="4523178"/>
            <a:ext cx="1761572" cy="307777"/>
          </a:xfrm>
          <a:prstGeom prst="rect">
            <a:avLst/>
          </a:prstGeom>
          <a:noFill/>
        </p:spPr>
        <p:txBody>
          <a:bodyPr wrap="none" rtlCol="0">
            <a:spAutoFit/>
          </a:bodyPr>
          <a:lstStyle/>
          <a:p>
            <a:r>
              <a:rPr lang="en-US" sz="1400" dirty="0"/>
              <a:t>Johnson Marina Road</a:t>
            </a:r>
          </a:p>
        </p:txBody>
      </p:sp>
      <p:sp>
        <p:nvSpPr>
          <p:cNvPr id="13" name="TextBox 12">
            <a:extLst>
              <a:ext uri="{FF2B5EF4-FFF2-40B4-BE49-F238E27FC236}">
                <a16:creationId xmlns:a16="http://schemas.microsoft.com/office/drawing/2014/main" id="{5B237DF5-0FA0-0D48-A7FC-2B2425B73A18}"/>
              </a:ext>
            </a:extLst>
          </p:cNvPr>
          <p:cNvSpPr txBox="1"/>
          <p:nvPr/>
        </p:nvSpPr>
        <p:spPr>
          <a:xfrm rot="1220961">
            <a:off x="4908940" y="1316311"/>
            <a:ext cx="1969385" cy="307777"/>
          </a:xfrm>
          <a:prstGeom prst="rect">
            <a:avLst/>
          </a:prstGeom>
          <a:noFill/>
        </p:spPr>
        <p:txBody>
          <a:bodyPr wrap="none" rtlCol="0">
            <a:spAutoFit/>
          </a:bodyPr>
          <a:lstStyle/>
          <a:p>
            <a:r>
              <a:rPr lang="en-US" sz="1400" dirty="0"/>
              <a:t>US-76 (Dutch Fork Road)</a:t>
            </a:r>
          </a:p>
        </p:txBody>
      </p:sp>
      <p:sp>
        <p:nvSpPr>
          <p:cNvPr id="14" name="TextBox 13">
            <a:extLst>
              <a:ext uri="{FF2B5EF4-FFF2-40B4-BE49-F238E27FC236}">
                <a16:creationId xmlns:a16="http://schemas.microsoft.com/office/drawing/2014/main" id="{D5FBFB29-F8C3-6C43-9E6A-A3B425AC31E9}"/>
              </a:ext>
            </a:extLst>
          </p:cNvPr>
          <p:cNvSpPr txBox="1"/>
          <p:nvPr/>
        </p:nvSpPr>
        <p:spPr>
          <a:xfrm rot="3706288">
            <a:off x="5016884" y="3906946"/>
            <a:ext cx="1535787" cy="307777"/>
          </a:xfrm>
          <a:prstGeom prst="rect">
            <a:avLst/>
          </a:prstGeom>
          <a:solidFill>
            <a:schemeClr val="bg1">
              <a:alpha val="58000"/>
            </a:schemeClr>
          </a:solidFill>
          <a:effectLst>
            <a:softEdge rad="25400"/>
          </a:effectLst>
        </p:spPr>
        <p:txBody>
          <a:bodyPr wrap="square" rtlCol="0">
            <a:spAutoFit/>
          </a:bodyPr>
          <a:lstStyle/>
          <a:p>
            <a:r>
              <a:rPr lang="en-US" sz="1400" dirty="0"/>
              <a:t>Reformation Road</a:t>
            </a:r>
          </a:p>
        </p:txBody>
      </p:sp>
      <p:sp>
        <p:nvSpPr>
          <p:cNvPr id="17" name="Freeform 16">
            <a:extLst>
              <a:ext uri="{FF2B5EF4-FFF2-40B4-BE49-F238E27FC236}">
                <a16:creationId xmlns:a16="http://schemas.microsoft.com/office/drawing/2014/main" id="{6079DB23-C360-0F4C-8417-3EEEAFDF9C80}"/>
              </a:ext>
            </a:extLst>
          </p:cNvPr>
          <p:cNvSpPr/>
          <p:nvPr/>
        </p:nvSpPr>
        <p:spPr>
          <a:xfrm>
            <a:off x="5841507" y="1975880"/>
            <a:ext cx="3220300" cy="1861518"/>
          </a:xfrm>
          <a:custGeom>
            <a:avLst/>
            <a:gdLst>
              <a:gd name="connsiteX0" fmla="*/ 246579 w 2357919"/>
              <a:gd name="connsiteY0" fmla="*/ 0 h 1808252"/>
              <a:gd name="connsiteX1" fmla="*/ 0 w 2357919"/>
              <a:gd name="connsiteY1" fmla="*/ 590764 h 1808252"/>
              <a:gd name="connsiteX2" fmla="*/ 292813 w 2357919"/>
              <a:gd name="connsiteY2" fmla="*/ 688369 h 1808252"/>
              <a:gd name="connsiteX3" fmla="*/ 113015 w 2357919"/>
              <a:gd name="connsiteY3" fmla="*/ 1150706 h 1808252"/>
              <a:gd name="connsiteX4" fmla="*/ 493159 w 2357919"/>
              <a:gd name="connsiteY4" fmla="*/ 1253447 h 1808252"/>
              <a:gd name="connsiteX5" fmla="*/ 785973 w 2357919"/>
              <a:gd name="connsiteY5" fmla="*/ 1417834 h 1808252"/>
              <a:gd name="connsiteX6" fmla="*/ 744876 w 2357919"/>
              <a:gd name="connsiteY6" fmla="*/ 1453793 h 1808252"/>
              <a:gd name="connsiteX7" fmla="*/ 1012004 w 2357919"/>
              <a:gd name="connsiteY7" fmla="*/ 1587357 h 1808252"/>
              <a:gd name="connsiteX8" fmla="*/ 1125020 w 2357919"/>
              <a:gd name="connsiteY8" fmla="*/ 1695236 h 1808252"/>
              <a:gd name="connsiteX9" fmla="*/ 1114746 w 2357919"/>
              <a:gd name="connsiteY9" fmla="*/ 1808252 h 1808252"/>
              <a:gd name="connsiteX10" fmla="*/ 2357919 w 2357919"/>
              <a:gd name="connsiteY10" fmla="*/ 955497 h 1808252"/>
              <a:gd name="connsiteX11" fmla="*/ 1258584 w 2357919"/>
              <a:gd name="connsiteY11" fmla="*/ 410966 h 1808252"/>
              <a:gd name="connsiteX12" fmla="*/ 503433 w 2357919"/>
              <a:gd name="connsiteY12" fmla="*/ 82193 h 1808252"/>
              <a:gd name="connsiteX13" fmla="*/ 246579 w 2357919"/>
              <a:gd name="connsiteY13" fmla="*/ 0 h 1808252"/>
              <a:gd name="connsiteX0" fmla="*/ 15759 w 2357919"/>
              <a:gd name="connsiteY0" fmla="*/ 0 h 1861518"/>
              <a:gd name="connsiteX1" fmla="*/ 0 w 2357919"/>
              <a:gd name="connsiteY1" fmla="*/ 644030 h 1861518"/>
              <a:gd name="connsiteX2" fmla="*/ 292813 w 2357919"/>
              <a:gd name="connsiteY2" fmla="*/ 741635 h 1861518"/>
              <a:gd name="connsiteX3" fmla="*/ 113015 w 2357919"/>
              <a:gd name="connsiteY3" fmla="*/ 1203972 h 1861518"/>
              <a:gd name="connsiteX4" fmla="*/ 493159 w 2357919"/>
              <a:gd name="connsiteY4" fmla="*/ 1306713 h 1861518"/>
              <a:gd name="connsiteX5" fmla="*/ 785973 w 2357919"/>
              <a:gd name="connsiteY5" fmla="*/ 1471100 h 1861518"/>
              <a:gd name="connsiteX6" fmla="*/ 744876 w 2357919"/>
              <a:gd name="connsiteY6" fmla="*/ 1507059 h 1861518"/>
              <a:gd name="connsiteX7" fmla="*/ 1012004 w 2357919"/>
              <a:gd name="connsiteY7" fmla="*/ 1640623 h 1861518"/>
              <a:gd name="connsiteX8" fmla="*/ 1125020 w 2357919"/>
              <a:gd name="connsiteY8" fmla="*/ 1748502 h 1861518"/>
              <a:gd name="connsiteX9" fmla="*/ 1114746 w 2357919"/>
              <a:gd name="connsiteY9" fmla="*/ 1861518 h 1861518"/>
              <a:gd name="connsiteX10" fmla="*/ 2357919 w 2357919"/>
              <a:gd name="connsiteY10" fmla="*/ 1008763 h 1861518"/>
              <a:gd name="connsiteX11" fmla="*/ 1258584 w 2357919"/>
              <a:gd name="connsiteY11" fmla="*/ 464232 h 1861518"/>
              <a:gd name="connsiteX12" fmla="*/ 503433 w 2357919"/>
              <a:gd name="connsiteY12" fmla="*/ 135459 h 1861518"/>
              <a:gd name="connsiteX13" fmla="*/ 15759 w 2357919"/>
              <a:gd name="connsiteY13" fmla="*/ 0 h 1861518"/>
              <a:gd name="connsiteX0" fmla="*/ 282089 w 2624249"/>
              <a:gd name="connsiteY0" fmla="*/ 0 h 1861518"/>
              <a:gd name="connsiteX1" fmla="*/ 0 w 2624249"/>
              <a:gd name="connsiteY1" fmla="*/ 573008 h 1861518"/>
              <a:gd name="connsiteX2" fmla="*/ 559143 w 2624249"/>
              <a:gd name="connsiteY2" fmla="*/ 741635 h 1861518"/>
              <a:gd name="connsiteX3" fmla="*/ 379345 w 2624249"/>
              <a:gd name="connsiteY3" fmla="*/ 1203972 h 1861518"/>
              <a:gd name="connsiteX4" fmla="*/ 759489 w 2624249"/>
              <a:gd name="connsiteY4" fmla="*/ 1306713 h 1861518"/>
              <a:gd name="connsiteX5" fmla="*/ 1052303 w 2624249"/>
              <a:gd name="connsiteY5" fmla="*/ 1471100 h 1861518"/>
              <a:gd name="connsiteX6" fmla="*/ 1011206 w 2624249"/>
              <a:gd name="connsiteY6" fmla="*/ 1507059 h 1861518"/>
              <a:gd name="connsiteX7" fmla="*/ 1278334 w 2624249"/>
              <a:gd name="connsiteY7" fmla="*/ 1640623 h 1861518"/>
              <a:gd name="connsiteX8" fmla="*/ 1391350 w 2624249"/>
              <a:gd name="connsiteY8" fmla="*/ 1748502 h 1861518"/>
              <a:gd name="connsiteX9" fmla="*/ 1381076 w 2624249"/>
              <a:gd name="connsiteY9" fmla="*/ 1861518 h 1861518"/>
              <a:gd name="connsiteX10" fmla="*/ 2624249 w 2624249"/>
              <a:gd name="connsiteY10" fmla="*/ 1008763 h 1861518"/>
              <a:gd name="connsiteX11" fmla="*/ 1524914 w 2624249"/>
              <a:gd name="connsiteY11" fmla="*/ 464232 h 1861518"/>
              <a:gd name="connsiteX12" fmla="*/ 769763 w 2624249"/>
              <a:gd name="connsiteY12" fmla="*/ 135459 h 1861518"/>
              <a:gd name="connsiteX13" fmla="*/ 282089 w 2624249"/>
              <a:gd name="connsiteY13" fmla="*/ 0 h 1861518"/>
              <a:gd name="connsiteX0" fmla="*/ 655102 w 2997262"/>
              <a:gd name="connsiteY0" fmla="*/ 0 h 1861518"/>
              <a:gd name="connsiteX1" fmla="*/ 373013 w 2997262"/>
              <a:gd name="connsiteY1" fmla="*/ 573008 h 1861518"/>
              <a:gd name="connsiteX2" fmla="*/ 0 w 2997262"/>
              <a:gd name="connsiteY2" fmla="*/ 377651 h 1861518"/>
              <a:gd name="connsiteX3" fmla="*/ 752358 w 2997262"/>
              <a:gd name="connsiteY3" fmla="*/ 1203972 h 1861518"/>
              <a:gd name="connsiteX4" fmla="*/ 1132502 w 2997262"/>
              <a:gd name="connsiteY4" fmla="*/ 1306713 h 1861518"/>
              <a:gd name="connsiteX5" fmla="*/ 1425316 w 2997262"/>
              <a:gd name="connsiteY5" fmla="*/ 1471100 h 1861518"/>
              <a:gd name="connsiteX6" fmla="*/ 1384219 w 2997262"/>
              <a:gd name="connsiteY6" fmla="*/ 1507059 h 1861518"/>
              <a:gd name="connsiteX7" fmla="*/ 1651347 w 2997262"/>
              <a:gd name="connsiteY7" fmla="*/ 1640623 h 1861518"/>
              <a:gd name="connsiteX8" fmla="*/ 1764363 w 2997262"/>
              <a:gd name="connsiteY8" fmla="*/ 1748502 h 1861518"/>
              <a:gd name="connsiteX9" fmla="*/ 1754089 w 2997262"/>
              <a:gd name="connsiteY9" fmla="*/ 1861518 h 1861518"/>
              <a:gd name="connsiteX10" fmla="*/ 2997262 w 2997262"/>
              <a:gd name="connsiteY10" fmla="*/ 1008763 h 1861518"/>
              <a:gd name="connsiteX11" fmla="*/ 1897927 w 2997262"/>
              <a:gd name="connsiteY11" fmla="*/ 464232 h 1861518"/>
              <a:gd name="connsiteX12" fmla="*/ 1142776 w 2997262"/>
              <a:gd name="connsiteY12" fmla="*/ 135459 h 1861518"/>
              <a:gd name="connsiteX13" fmla="*/ 655102 w 2997262"/>
              <a:gd name="connsiteY13" fmla="*/ 0 h 1861518"/>
              <a:gd name="connsiteX0" fmla="*/ 655102 w 2997262"/>
              <a:gd name="connsiteY0" fmla="*/ 0 h 1861518"/>
              <a:gd name="connsiteX1" fmla="*/ 373013 w 2997262"/>
              <a:gd name="connsiteY1" fmla="*/ 573008 h 1861518"/>
              <a:gd name="connsiteX2" fmla="*/ 0 w 2997262"/>
              <a:gd name="connsiteY2" fmla="*/ 377651 h 1861518"/>
              <a:gd name="connsiteX3" fmla="*/ 299597 w 2997262"/>
              <a:gd name="connsiteY3" fmla="*/ 1150706 h 1861518"/>
              <a:gd name="connsiteX4" fmla="*/ 1132502 w 2997262"/>
              <a:gd name="connsiteY4" fmla="*/ 1306713 h 1861518"/>
              <a:gd name="connsiteX5" fmla="*/ 1425316 w 2997262"/>
              <a:gd name="connsiteY5" fmla="*/ 1471100 h 1861518"/>
              <a:gd name="connsiteX6" fmla="*/ 1384219 w 2997262"/>
              <a:gd name="connsiteY6" fmla="*/ 1507059 h 1861518"/>
              <a:gd name="connsiteX7" fmla="*/ 1651347 w 2997262"/>
              <a:gd name="connsiteY7" fmla="*/ 1640623 h 1861518"/>
              <a:gd name="connsiteX8" fmla="*/ 1764363 w 2997262"/>
              <a:gd name="connsiteY8" fmla="*/ 1748502 h 1861518"/>
              <a:gd name="connsiteX9" fmla="*/ 1754089 w 2997262"/>
              <a:gd name="connsiteY9" fmla="*/ 1861518 h 1861518"/>
              <a:gd name="connsiteX10" fmla="*/ 2997262 w 2997262"/>
              <a:gd name="connsiteY10" fmla="*/ 1008763 h 1861518"/>
              <a:gd name="connsiteX11" fmla="*/ 1897927 w 2997262"/>
              <a:gd name="connsiteY11" fmla="*/ 464232 h 1861518"/>
              <a:gd name="connsiteX12" fmla="*/ 1142776 w 2997262"/>
              <a:gd name="connsiteY12" fmla="*/ 135459 h 1861518"/>
              <a:gd name="connsiteX13" fmla="*/ 655102 w 2997262"/>
              <a:gd name="connsiteY13" fmla="*/ 0 h 1861518"/>
              <a:gd name="connsiteX0" fmla="*/ 665076 w 3007236"/>
              <a:gd name="connsiteY0" fmla="*/ 0 h 1861518"/>
              <a:gd name="connsiteX1" fmla="*/ 382987 w 3007236"/>
              <a:gd name="connsiteY1" fmla="*/ 573008 h 1861518"/>
              <a:gd name="connsiteX2" fmla="*/ 9974 w 3007236"/>
              <a:gd name="connsiteY2" fmla="*/ 377651 h 1861518"/>
              <a:gd name="connsiteX3" fmla="*/ 0 w 3007236"/>
              <a:gd name="connsiteY3" fmla="*/ 421091 h 1861518"/>
              <a:gd name="connsiteX4" fmla="*/ 309571 w 3007236"/>
              <a:gd name="connsiteY4" fmla="*/ 1150706 h 1861518"/>
              <a:gd name="connsiteX5" fmla="*/ 1142476 w 3007236"/>
              <a:gd name="connsiteY5" fmla="*/ 1306713 h 1861518"/>
              <a:gd name="connsiteX6" fmla="*/ 1435290 w 3007236"/>
              <a:gd name="connsiteY6" fmla="*/ 1471100 h 1861518"/>
              <a:gd name="connsiteX7" fmla="*/ 1394193 w 3007236"/>
              <a:gd name="connsiteY7" fmla="*/ 1507059 h 1861518"/>
              <a:gd name="connsiteX8" fmla="*/ 1661321 w 3007236"/>
              <a:gd name="connsiteY8" fmla="*/ 1640623 h 1861518"/>
              <a:gd name="connsiteX9" fmla="*/ 1774337 w 3007236"/>
              <a:gd name="connsiteY9" fmla="*/ 1748502 h 1861518"/>
              <a:gd name="connsiteX10" fmla="*/ 1764063 w 3007236"/>
              <a:gd name="connsiteY10" fmla="*/ 1861518 h 1861518"/>
              <a:gd name="connsiteX11" fmla="*/ 3007236 w 3007236"/>
              <a:gd name="connsiteY11" fmla="*/ 1008763 h 1861518"/>
              <a:gd name="connsiteX12" fmla="*/ 1907901 w 3007236"/>
              <a:gd name="connsiteY12" fmla="*/ 464232 h 1861518"/>
              <a:gd name="connsiteX13" fmla="*/ 1152750 w 3007236"/>
              <a:gd name="connsiteY13" fmla="*/ 135459 h 1861518"/>
              <a:gd name="connsiteX14" fmla="*/ 665076 w 3007236"/>
              <a:gd name="connsiteY14" fmla="*/ 0 h 1861518"/>
              <a:gd name="connsiteX0" fmla="*/ 878140 w 3220300"/>
              <a:gd name="connsiteY0" fmla="*/ 0 h 1861518"/>
              <a:gd name="connsiteX1" fmla="*/ 596051 w 3220300"/>
              <a:gd name="connsiteY1" fmla="*/ 573008 h 1861518"/>
              <a:gd name="connsiteX2" fmla="*/ 223038 w 3220300"/>
              <a:gd name="connsiteY2" fmla="*/ 377651 h 1861518"/>
              <a:gd name="connsiteX3" fmla="*/ 0 w 3220300"/>
              <a:gd name="connsiteY3" fmla="*/ 598644 h 1861518"/>
              <a:gd name="connsiteX4" fmla="*/ 522635 w 3220300"/>
              <a:gd name="connsiteY4" fmla="*/ 1150706 h 1861518"/>
              <a:gd name="connsiteX5" fmla="*/ 1355540 w 3220300"/>
              <a:gd name="connsiteY5" fmla="*/ 1306713 h 1861518"/>
              <a:gd name="connsiteX6" fmla="*/ 1648354 w 3220300"/>
              <a:gd name="connsiteY6" fmla="*/ 1471100 h 1861518"/>
              <a:gd name="connsiteX7" fmla="*/ 1607257 w 3220300"/>
              <a:gd name="connsiteY7" fmla="*/ 1507059 h 1861518"/>
              <a:gd name="connsiteX8" fmla="*/ 1874385 w 3220300"/>
              <a:gd name="connsiteY8" fmla="*/ 1640623 h 1861518"/>
              <a:gd name="connsiteX9" fmla="*/ 1987401 w 3220300"/>
              <a:gd name="connsiteY9" fmla="*/ 1748502 h 1861518"/>
              <a:gd name="connsiteX10" fmla="*/ 1977127 w 3220300"/>
              <a:gd name="connsiteY10" fmla="*/ 1861518 h 1861518"/>
              <a:gd name="connsiteX11" fmla="*/ 3220300 w 3220300"/>
              <a:gd name="connsiteY11" fmla="*/ 1008763 h 1861518"/>
              <a:gd name="connsiteX12" fmla="*/ 2120965 w 3220300"/>
              <a:gd name="connsiteY12" fmla="*/ 464232 h 1861518"/>
              <a:gd name="connsiteX13" fmla="*/ 1365814 w 3220300"/>
              <a:gd name="connsiteY13" fmla="*/ 135459 h 1861518"/>
              <a:gd name="connsiteX14" fmla="*/ 878140 w 3220300"/>
              <a:gd name="connsiteY14" fmla="*/ 0 h 186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0300" h="1861518">
                <a:moveTo>
                  <a:pt x="878140" y="0"/>
                </a:moveTo>
                <a:lnTo>
                  <a:pt x="596051" y="573008"/>
                </a:lnTo>
                <a:lnTo>
                  <a:pt x="223038" y="377651"/>
                </a:lnTo>
                <a:lnTo>
                  <a:pt x="0" y="598644"/>
                </a:lnTo>
                <a:lnTo>
                  <a:pt x="522635" y="1150706"/>
                </a:lnTo>
                <a:lnTo>
                  <a:pt x="1355540" y="1306713"/>
                </a:lnTo>
                <a:lnTo>
                  <a:pt x="1648354" y="1471100"/>
                </a:lnTo>
                <a:lnTo>
                  <a:pt x="1607257" y="1507059"/>
                </a:lnTo>
                <a:lnTo>
                  <a:pt x="1874385" y="1640623"/>
                </a:lnTo>
                <a:lnTo>
                  <a:pt x="1987401" y="1748502"/>
                </a:lnTo>
                <a:lnTo>
                  <a:pt x="1977127" y="1861518"/>
                </a:lnTo>
                <a:lnTo>
                  <a:pt x="3220300" y="1008763"/>
                </a:lnTo>
                <a:lnTo>
                  <a:pt x="2120965" y="464232"/>
                </a:lnTo>
                <a:lnTo>
                  <a:pt x="1365814" y="135459"/>
                </a:lnTo>
                <a:lnTo>
                  <a:pt x="878140" y="0"/>
                </a:lnTo>
                <a:close/>
              </a:path>
            </a:pathLst>
          </a:custGeom>
          <a:solidFill>
            <a:srgbClr val="C00000">
              <a:alpha val="3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Commercial </a:t>
            </a:r>
          </a:p>
          <a:p>
            <a:pPr algn="ctr"/>
            <a:r>
              <a:rPr lang="en-US" dirty="0"/>
              <a:t>Development</a:t>
            </a:r>
            <a:br>
              <a:rPr lang="en-US" dirty="0"/>
            </a:br>
            <a:r>
              <a:rPr lang="en-US" dirty="0"/>
              <a:t>(10 New Stores)</a:t>
            </a:r>
          </a:p>
          <a:p>
            <a:pPr algn="ctr"/>
            <a:endParaRPr lang="en-US" dirty="0"/>
          </a:p>
        </p:txBody>
      </p:sp>
      <p:sp>
        <p:nvSpPr>
          <p:cNvPr id="15" name="TextBox 14">
            <a:extLst>
              <a:ext uri="{FF2B5EF4-FFF2-40B4-BE49-F238E27FC236}">
                <a16:creationId xmlns:a16="http://schemas.microsoft.com/office/drawing/2014/main" id="{06D1AA88-1CF9-994E-93B8-6CC42DDBD710}"/>
              </a:ext>
            </a:extLst>
          </p:cNvPr>
          <p:cNvSpPr txBox="1"/>
          <p:nvPr/>
        </p:nvSpPr>
        <p:spPr>
          <a:xfrm rot="19005205">
            <a:off x="3353583" y="3626323"/>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Lowman Home Barn Road</a:t>
            </a:r>
          </a:p>
        </p:txBody>
      </p:sp>
      <p:sp>
        <p:nvSpPr>
          <p:cNvPr id="23" name="Freeform 22">
            <a:extLst>
              <a:ext uri="{FF2B5EF4-FFF2-40B4-BE49-F238E27FC236}">
                <a16:creationId xmlns:a16="http://schemas.microsoft.com/office/drawing/2014/main" id="{3C01D493-29F0-ED43-A189-94A24E5065DB}"/>
              </a:ext>
            </a:extLst>
          </p:cNvPr>
          <p:cNvSpPr/>
          <p:nvPr/>
        </p:nvSpPr>
        <p:spPr>
          <a:xfrm>
            <a:off x="3792279" y="3452037"/>
            <a:ext cx="2105247" cy="3005470"/>
          </a:xfrm>
          <a:custGeom>
            <a:avLst/>
            <a:gdLst>
              <a:gd name="connsiteX0" fmla="*/ 14177 w 2105247"/>
              <a:gd name="connsiteY0" fmla="*/ 2955851 h 3005470"/>
              <a:gd name="connsiteX1" fmla="*/ 42530 w 2105247"/>
              <a:gd name="connsiteY1" fmla="*/ 1623237 h 3005470"/>
              <a:gd name="connsiteX2" fmla="*/ 106326 w 2105247"/>
              <a:gd name="connsiteY2" fmla="*/ 1212112 h 3005470"/>
              <a:gd name="connsiteX3" fmla="*/ 226828 w 2105247"/>
              <a:gd name="connsiteY3" fmla="*/ 956930 h 3005470"/>
              <a:gd name="connsiteX4" fmla="*/ 375684 w 2105247"/>
              <a:gd name="connsiteY4" fmla="*/ 800986 h 3005470"/>
              <a:gd name="connsiteX5" fmla="*/ 602512 w 2105247"/>
              <a:gd name="connsiteY5" fmla="*/ 581247 h 3005470"/>
              <a:gd name="connsiteX6" fmla="*/ 829340 w 2105247"/>
              <a:gd name="connsiteY6" fmla="*/ 340242 h 3005470"/>
              <a:gd name="connsiteX7" fmla="*/ 999461 w 2105247"/>
              <a:gd name="connsiteY7" fmla="*/ 177210 h 3005470"/>
              <a:gd name="connsiteX8" fmla="*/ 1049079 w 2105247"/>
              <a:gd name="connsiteY8" fmla="*/ 0 h 3005470"/>
              <a:gd name="connsiteX9" fmla="*/ 1226288 w 2105247"/>
              <a:gd name="connsiteY9" fmla="*/ 0 h 3005470"/>
              <a:gd name="connsiteX10" fmla="*/ 1297172 w 2105247"/>
              <a:gd name="connsiteY10" fmla="*/ 21265 h 3005470"/>
              <a:gd name="connsiteX11" fmla="*/ 1360968 w 2105247"/>
              <a:gd name="connsiteY11" fmla="*/ 63796 h 3005470"/>
              <a:gd name="connsiteX12" fmla="*/ 1424763 w 2105247"/>
              <a:gd name="connsiteY12" fmla="*/ 170121 h 3005470"/>
              <a:gd name="connsiteX13" fmla="*/ 1637414 w 2105247"/>
              <a:gd name="connsiteY13" fmla="*/ 496186 h 3005470"/>
              <a:gd name="connsiteX14" fmla="*/ 2105247 w 2105247"/>
              <a:gd name="connsiteY14" fmla="*/ 1573619 h 3005470"/>
              <a:gd name="connsiteX15" fmla="*/ 396949 w 2105247"/>
              <a:gd name="connsiteY15" fmla="*/ 2693582 h 3005470"/>
              <a:gd name="connsiteX16" fmla="*/ 0 w 2105247"/>
              <a:gd name="connsiteY16" fmla="*/ 3005470 h 3005470"/>
              <a:gd name="connsiteX17" fmla="*/ 14177 w 2105247"/>
              <a:gd name="connsiteY17" fmla="*/ 2955851 h 30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5247" h="3005470">
                <a:moveTo>
                  <a:pt x="14177" y="2955851"/>
                </a:moveTo>
                <a:lnTo>
                  <a:pt x="42530" y="1623237"/>
                </a:lnTo>
                <a:lnTo>
                  <a:pt x="106326" y="1212112"/>
                </a:lnTo>
                <a:lnTo>
                  <a:pt x="226828" y="956930"/>
                </a:lnTo>
                <a:lnTo>
                  <a:pt x="375684" y="800986"/>
                </a:lnTo>
                <a:lnTo>
                  <a:pt x="602512" y="581247"/>
                </a:lnTo>
                <a:lnTo>
                  <a:pt x="829340" y="340242"/>
                </a:lnTo>
                <a:lnTo>
                  <a:pt x="999461" y="177210"/>
                </a:lnTo>
                <a:lnTo>
                  <a:pt x="1049079" y="0"/>
                </a:lnTo>
                <a:lnTo>
                  <a:pt x="1226288" y="0"/>
                </a:lnTo>
                <a:lnTo>
                  <a:pt x="1297172" y="21265"/>
                </a:lnTo>
                <a:lnTo>
                  <a:pt x="1360968" y="63796"/>
                </a:lnTo>
                <a:lnTo>
                  <a:pt x="1424763" y="170121"/>
                </a:lnTo>
                <a:lnTo>
                  <a:pt x="1637414" y="496186"/>
                </a:lnTo>
                <a:lnTo>
                  <a:pt x="2105247" y="1573619"/>
                </a:lnTo>
                <a:lnTo>
                  <a:pt x="396949" y="2693582"/>
                </a:lnTo>
                <a:lnTo>
                  <a:pt x="0" y="3005470"/>
                </a:lnTo>
                <a:lnTo>
                  <a:pt x="14177" y="2955851"/>
                </a:lnTo>
                <a:close/>
              </a:path>
            </a:pathLst>
          </a:custGeom>
          <a:solidFill>
            <a:schemeClr val="accent4">
              <a:lumMod val="75000"/>
              <a:alpha val="53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Development</a:t>
            </a:r>
          </a:p>
          <a:p>
            <a:pPr algn="ctr"/>
            <a:r>
              <a:rPr lang="en-US" dirty="0"/>
              <a:t>(205 New </a:t>
            </a:r>
            <a:br>
              <a:rPr lang="en-US" dirty="0"/>
            </a:br>
            <a:r>
              <a:rPr lang="en-US" dirty="0"/>
              <a:t>Patio Homes)</a:t>
            </a:r>
          </a:p>
          <a:p>
            <a:pPr algn="ctr"/>
            <a:endParaRPr lang="en-US" dirty="0"/>
          </a:p>
        </p:txBody>
      </p:sp>
      <p:sp>
        <p:nvSpPr>
          <p:cNvPr id="24" name="Freeform 23">
            <a:extLst>
              <a:ext uri="{FF2B5EF4-FFF2-40B4-BE49-F238E27FC236}">
                <a16:creationId xmlns:a16="http://schemas.microsoft.com/office/drawing/2014/main" id="{1EFCA4DA-4D2B-2D45-99DE-99EF24A111DD}"/>
              </a:ext>
            </a:extLst>
          </p:cNvPr>
          <p:cNvSpPr/>
          <p:nvPr/>
        </p:nvSpPr>
        <p:spPr>
          <a:xfrm>
            <a:off x="5195777" y="3133060"/>
            <a:ext cx="2601432" cy="1864242"/>
          </a:xfrm>
          <a:custGeom>
            <a:avLst/>
            <a:gdLst>
              <a:gd name="connsiteX0" fmla="*/ 0 w 2601432"/>
              <a:gd name="connsiteY0" fmla="*/ 283535 h 1864242"/>
              <a:gd name="connsiteX1" fmla="*/ 489097 w 2601432"/>
              <a:gd name="connsiteY1" fmla="*/ 0 h 1864242"/>
              <a:gd name="connsiteX2" fmla="*/ 1020725 w 2601432"/>
              <a:gd name="connsiteY2" fmla="*/ 524540 h 1864242"/>
              <a:gd name="connsiteX3" fmla="*/ 1155404 w 2601432"/>
              <a:gd name="connsiteY3" fmla="*/ 0 h 1864242"/>
              <a:gd name="connsiteX4" fmla="*/ 1594883 w 2601432"/>
              <a:gd name="connsiteY4" fmla="*/ 49619 h 1864242"/>
              <a:gd name="connsiteX5" fmla="*/ 1984744 w 2601432"/>
              <a:gd name="connsiteY5" fmla="*/ 163033 h 1864242"/>
              <a:gd name="connsiteX6" fmla="*/ 2275367 w 2601432"/>
              <a:gd name="connsiteY6" fmla="*/ 311889 h 1864242"/>
              <a:gd name="connsiteX7" fmla="*/ 2218660 w 2601432"/>
              <a:gd name="connsiteY7" fmla="*/ 347331 h 1864242"/>
              <a:gd name="connsiteX8" fmla="*/ 2466753 w 2601432"/>
              <a:gd name="connsiteY8" fmla="*/ 460745 h 1864242"/>
              <a:gd name="connsiteX9" fmla="*/ 2601432 w 2601432"/>
              <a:gd name="connsiteY9" fmla="*/ 595424 h 1864242"/>
              <a:gd name="connsiteX10" fmla="*/ 2587256 w 2601432"/>
              <a:gd name="connsiteY10" fmla="*/ 708838 h 1864242"/>
              <a:gd name="connsiteX11" fmla="*/ 793897 w 2601432"/>
              <a:gd name="connsiteY11" fmla="*/ 1864242 h 1864242"/>
              <a:gd name="connsiteX12" fmla="*/ 382772 w 2601432"/>
              <a:gd name="connsiteY12" fmla="*/ 815163 h 1864242"/>
              <a:gd name="connsiteX13" fmla="*/ 0 w 2601432"/>
              <a:gd name="connsiteY13" fmla="*/ 283535 h 18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1432" h="1864242">
                <a:moveTo>
                  <a:pt x="0" y="283535"/>
                </a:moveTo>
                <a:lnTo>
                  <a:pt x="489097" y="0"/>
                </a:lnTo>
                <a:lnTo>
                  <a:pt x="1020725" y="524540"/>
                </a:lnTo>
                <a:lnTo>
                  <a:pt x="1155404" y="0"/>
                </a:lnTo>
                <a:lnTo>
                  <a:pt x="1594883" y="49619"/>
                </a:lnTo>
                <a:lnTo>
                  <a:pt x="1984744" y="163033"/>
                </a:lnTo>
                <a:lnTo>
                  <a:pt x="2275367" y="311889"/>
                </a:lnTo>
                <a:lnTo>
                  <a:pt x="2218660" y="347331"/>
                </a:lnTo>
                <a:lnTo>
                  <a:pt x="2466753" y="460745"/>
                </a:lnTo>
                <a:lnTo>
                  <a:pt x="2601432" y="595424"/>
                </a:lnTo>
                <a:lnTo>
                  <a:pt x="2587256" y="708838"/>
                </a:lnTo>
                <a:lnTo>
                  <a:pt x="793897" y="1864242"/>
                </a:lnTo>
                <a:lnTo>
                  <a:pt x="382772" y="815163"/>
                </a:lnTo>
                <a:lnTo>
                  <a:pt x="0" y="283535"/>
                </a:lnTo>
                <a:close/>
              </a:path>
            </a:pathLst>
          </a:custGeom>
          <a:solidFill>
            <a:schemeClr val="accent4">
              <a:lumMod val="75000"/>
              <a:alpha val="53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a:t>
            </a:r>
            <a:br>
              <a:rPr lang="en-US" dirty="0"/>
            </a:br>
            <a:r>
              <a:rPr lang="en-US" dirty="0"/>
              <a:t>Development</a:t>
            </a:r>
            <a:br>
              <a:rPr lang="en-US" dirty="0"/>
            </a:br>
            <a:endParaRPr lang="en-US" dirty="0"/>
          </a:p>
        </p:txBody>
      </p:sp>
      <p:sp>
        <p:nvSpPr>
          <p:cNvPr id="25" name="Right Arrow 24">
            <a:extLst>
              <a:ext uri="{FF2B5EF4-FFF2-40B4-BE49-F238E27FC236}">
                <a16:creationId xmlns:a16="http://schemas.microsoft.com/office/drawing/2014/main" id="{197B4B42-B3E7-F747-A786-4B6233F97EC8}"/>
              </a:ext>
            </a:extLst>
          </p:cNvPr>
          <p:cNvSpPr/>
          <p:nvPr/>
        </p:nvSpPr>
        <p:spPr>
          <a:xfrm rot="13928587">
            <a:off x="8147189" y="3673847"/>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F8BAE7E-BABD-8544-A2D4-682BA9BFF66D}"/>
              </a:ext>
            </a:extLst>
          </p:cNvPr>
          <p:cNvSpPr/>
          <p:nvPr/>
        </p:nvSpPr>
        <p:spPr>
          <a:xfrm rot="13928587">
            <a:off x="7790728" y="3943118"/>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528F470A-3018-5047-87D4-3A778D958876}"/>
              </a:ext>
            </a:extLst>
          </p:cNvPr>
          <p:cNvSpPr/>
          <p:nvPr/>
        </p:nvSpPr>
        <p:spPr>
          <a:xfrm rot="13928587">
            <a:off x="8480271" y="3457324"/>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4CBC68D1-9678-4A40-82E3-3C36D2B4F64D}"/>
              </a:ext>
            </a:extLst>
          </p:cNvPr>
          <p:cNvSpPr/>
          <p:nvPr/>
        </p:nvSpPr>
        <p:spPr>
          <a:xfrm rot="6836068">
            <a:off x="7739609" y="1983690"/>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E7119232-3CEC-AF49-8294-F718A7FBD07A}"/>
              </a:ext>
            </a:extLst>
          </p:cNvPr>
          <p:cNvSpPr/>
          <p:nvPr/>
        </p:nvSpPr>
        <p:spPr>
          <a:xfrm rot="6836068">
            <a:off x="7003893" y="1682311"/>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1465751-4AB6-1943-8962-5E11D1D249D6}"/>
              </a:ext>
            </a:extLst>
          </p:cNvPr>
          <p:cNvSpPr txBox="1"/>
          <p:nvPr/>
        </p:nvSpPr>
        <p:spPr>
          <a:xfrm rot="1220961">
            <a:off x="7225497" y="1331499"/>
            <a:ext cx="1323504" cy="307777"/>
          </a:xfrm>
          <a:prstGeom prst="rect">
            <a:avLst/>
          </a:prstGeom>
          <a:noFill/>
        </p:spPr>
        <p:txBody>
          <a:bodyPr wrap="none" rtlCol="0">
            <a:spAutoFit/>
          </a:bodyPr>
          <a:lstStyle/>
          <a:p>
            <a:r>
              <a:rPr lang="en-US" sz="1400" dirty="0"/>
              <a:t>2 Exits to US-76</a:t>
            </a:r>
          </a:p>
        </p:txBody>
      </p:sp>
      <p:sp>
        <p:nvSpPr>
          <p:cNvPr id="31" name="TextBox 30">
            <a:extLst>
              <a:ext uri="{FF2B5EF4-FFF2-40B4-BE49-F238E27FC236}">
                <a16:creationId xmlns:a16="http://schemas.microsoft.com/office/drawing/2014/main" id="{40A834FC-197F-F441-A8EB-959EB328EAFA}"/>
              </a:ext>
            </a:extLst>
          </p:cNvPr>
          <p:cNvSpPr txBox="1"/>
          <p:nvPr/>
        </p:nvSpPr>
        <p:spPr>
          <a:xfrm rot="19441009">
            <a:off x="7628453" y="4185530"/>
            <a:ext cx="1628972" cy="523220"/>
          </a:xfrm>
          <a:prstGeom prst="rect">
            <a:avLst/>
          </a:prstGeom>
          <a:noFill/>
        </p:spPr>
        <p:txBody>
          <a:bodyPr wrap="none" rtlCol="0">
            <a:spAutoFit/>
          </a:bodyPr>
          <a:lstStyle/>
          <a:p>
            <a:pPr algn="r"/>
            <a:r>
              <a:rPr lang="en-US" sz="1400" dirty="0"/>
              <a:t>3 Exits to </a:t>
            </a:r>
            <a:br>
              <a:rPr lang="en-US" sz="1400" dirty="0"/>
            </a:br>
            <a:r>
              <a:rPr lang="en-US" sz="1400" dirty="0"/>
              <a:t>Johnson Marina Rd.</a:t>
            </a:r>
          </a:p>
        </p:txBody>
      </p:sp>
      <p:sp>
        <p:nvSpPr>
          <p:cNvPr id="32" name="TextBox 31">
            <a:extLst>
              <a:ext uri="{FF2B5EF4-FFF2-40B4-BE49-F238E27FC236}">
                <a16:creationId xmlns:a16="http://schemas.microsoft.com/office/drawing/2014/main" id="{8AC0CCCA-A56D-8B4D-83CA-1901A76BAEBE}"/>
              </a:ext>
            </a:extLst>
          </p:cNvPr>
          <p:cNvSpPr txBox="1"/>
          <p:nvPr/>
        </p:nvSpPr>
        <p:spPr>
          <a:xfrm>
            <a:off x="-32415" y="4471290"/>
            <a:ext cx="3824694" cy="1200329"/>
          </a:xfrm>
          <a:prstGeom prst="rect">
            <a:avLst/>
          </a:prstGeom>
          <a:noFill/>
        </p:spPr>
        <p:txBody>
          <a:bodyPr wrap="square" rtlCol="0">
            <a:spAutoFit/>
          </a:bodyPr>
          <a:lstStyle/>
          <a:p>
            <a:r>
              <a:rPr lang="en-US" u="sng" dirty="0"/>
              <a:t>Commercial Development</a:t>
            </a:r>
          </a:p>
          <a:p>
            <a:pPr marL="285750" indent="-285750">
              <a:buFont typeface="Arial" panose="020B0604020202020204" pitchFamily="34" charset="0"/>
              <a:buChar char="•"/>
            </a:pPr>
            <a:r>
              <a:rPr lang="en-US" dirty="0"/>
              <a:t>1 100,000 </a:t>
            </a:r>
            <a:r>
              <a:rPr lang="en-US" dirty="0" err="1"/>
              <a:t>sq</a:t>
            </a:r>
            <a:r>
              <a:rPr lang="en-US" dirty="0"/>
              <a:t> ft Retail Building</a:t>
            </a:r>
          </a:p>
          <a:p>
            <a:pPr marL="285750" indent="-285750">
              <a:buFont typeface="Arial" panose="020B0604020202020204" pitchFamily="34" charset="0"/>
              <a:buChar char="•"/>
            </a:pPr>
            <a:r>
              <a:rPr lang="en-US" dirty="0"/>
              <a:t>9 Commercial Buildings that can be up to 12,000 </a:t>
            </a:r>
            <a:r>
              <a:rPr lang="en-US" dirty="0" err="1"/>
              <a:t>sq</a:t>
            </a:r>
            <a:r>
              <a:rPr lang="en-US" dirty="0"/>
              <a:t> ft each</a:t>
            </a:r>
          </a:p>
        </p:txBody>
      </p:sp>
      <p:sp>
        <p:nvSpPr>
          <p:cNvPr id="21" name="Freeform 20">
            <a:extLst>
              <a:ext uri="{FF2B5EF4-FFF2-40B4-BE49-F238E27FC236}">
                <a16:creationId xmlns:a16="http://schemas.microsoft.com/office/drawing/2014/main" id="{F07BC9D6-4C03-1743-B1F5-26EC2C79AC18}"/>
              </a:ext>
            </a:extLst>
          </p:cNvPr>
          <p:cNvSpPr/>
          <p:nvPr/>
        </p:nvSpPr>
        <p:spPr>
          <a:xfrm>
            <a:off x="2063168" y="1219200"/>
            <a:ext cx="2707758" cy="3990754"/>
          </a:xfrm>
          <a:custGeom>
            <a:avLst/>
            <a:gdLst>
              <a:gd name="connsiteX0" fmla="*/ 42530 w 2707758"/>
              <a:gd name="connsiteY0" fmla="*/ 290624 h 3990754"/>
              <a:gd name="connsiteX1" fmla="*/ 1084521 w 2707758"/>
              <a:gd name="connsiteY1" fmla="*/ 85061 h 3990754"/>
              <a:gd name="connsiteX2" fmla="*/ 1531089 w 2707758"/>
              <a:gd name="connsiteY2" fmla="*/ 0 h 3990754"/>
              <a:gd name="connsiteX3" fmla="*/ 1765005 w 2707758"/>
              <a:gd name="connsiteY3" fmla="*/ 389861 h 3990754"/>
              <a:gd name="connsiteX4" fmla="*/ 2013098 w 2707758"/>
              <a:gd name="connsiteY4" fmla="*/ 786810 h 3990754"/>
              <a:gd name="connsiteX5" fmla="*/ 2218661 w 2707758"/>
              <a:gd name="connsiteY5" fmla="*/ 1212112 h 3990754"/>
              <a:gd name="connsiteX6" fmla="*/ 2445489 w 2707758"/>
              <a:gd name="connsiteY6" fmla="*/ 1694121 h 3990754"/>
              <a:gd name="connsiteX7" fmla="*/ 2643963 w 2707758"/>
              <a:gd name="connsiteY7" fmla="*/ 2105247 h 3990754"/>
              <a:gd name="connsiteX8" fmla="*/ 2707758 w 2707758"/>
              <a:gd name="connsiteY8" fmla="*/ 2225749 h 3990754"/>
              <a:gd name="connsiteX9" fmla="*/ 2615609 w 2707758"/>
              <a:gd name="connsiteY9" fmla="*/ 2417135 h 3990754"/>
              <a:gd name="connsiteX10" fmla="*/ 2395870 w 2707758"/>
              <a:gd name="connsiteY10" fmla="*/ 2651052 h 3990754"/>
              <a:gd name="connsiteX11" fmla="*/ 2161954 w 2707758"/>
              <a:gd name="connsiteY11" fmla="*/ 2828261 h 3990754"/>
              <a:gd name="connsiteX12" fmla="*/ 1970568 w 2707758"/>
              <a:gd name="connsiteY12" fmla="*/ 3040912 h 3990754"/>
              <a:gd name="connsiteX13" fmla="*/ 1814623 w 2707758"/>
              <a:gd name="connsiteY13" fmla="*/ 3253563 h 3990754"/>
              <a:gd name="connsiteX14" fmla="*/ 1736651 w 2707758"/>
              <a:gd name="connsiteY14" fmla="*/ 3530010 h 3990754"/>
              <a:gd name="connsiteX15" fmla="*/ 1701209 w 2707758"/>
              <a:gd name="connsiteY15" fmla="*/ 3841898 h 3990754"/>
              <a:gd name="connsiteX16" fmla="*/ 1701209 w 2707758"/>
              <a:gd name="connsiteY16" fmla="*/ 3990754 h 3990754"/>
              <a:gd name="connsiteX17" fmla="*/ 0 w 2707758"/>
              <a:gd name="connsiteY17" fmla="*/ 326065 h 3990754"/>
              <a:gd name="connsiteX18" fmla="*/ 42530 w 2707758"/>
              <a:gd name="connsiteY18" fmla="*/ 290624 h 39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7758" h="3990754">
                <a:moveTo>
                  <a:pt x="42530" y="290624"/>
                </a:moveTo>
                <a:lnTo>
                  <a:pt x="1084521" y="85061"/>
                </a:lnTo>
                <a:lnTo>
                  <a:pt x="1531089" y="0"/>
                </a:lnTo>
                <a:lnTo>
                  <a:pt x="1765005" y="389861"/>
                </a:lnTo>
                <a:lnTo>
                  <a:pt x="2013098" y="786810"/>
                </a:lnTo>
                <a:lnTo>
                  <a:pt x="2218661" y="1212112"/>
                </a:lnTo>
                <a:lnTo>
                  <a:pt x="2445489" y="1694121"/>
                </a:lnTo>
                <a:lnTo>
                  <a:pt x="2643963" y="2105247"/>
                </a:lnTo>
                <a:lnTo>
                  <a:pt x="2707758" y="2225749"/>
                </a:lnTo>
                <a:lnTo>
                  <a:pt x="2615609" y="2417135"/>
                </a:lnTo>
                <a:lnTo>
                  <a:pt x="2395870" y="2651052"/>
                </a:lnTo>
                <a:lnTo>
                  <a:pt x="2161954" y="2828261"/>
                </a:lnTo>
                <a:lnTo>
                  <a:pt x="1970568" y="3040912"/>
                </a:lnTo>
                <a:lnTo>
                  <a:pt x="1814623" y="3253563"/>
                </a:lnTo>
                <a:lnTo>
                  <a:pt x="1736651" y="3530010"/>
                </a:lnTo>
                <a:lnTo>
                  <a:pt x="1701209" y="3841898"/>
                </a:lnTo>
                <a:lnTo>
                  <a:pt x="1701209" y="3990754"/>
                </a:lnTo>
                <a:lnTo>
                  <a:pt x="0" y="326065"/>
                </a:lnTo>
                <a:lnTo>
                  <a:pt x="42530" y="290624"/>
                </a:lnTo>
                <a:close/>
              </a:path>
            </a:pathLst>
          </a:custGeom>
          <a:solidFill>
            <a:schemeClr val="accent1">
              <a:alpha val="38000"/>
            </a:schemeClr>
          </a:solidFill>
          <a:ln>
            <a:solidFill>
              <a:schemeClr val="accent1">
                <a:shade val="50000"/>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t>
            </a:r>
          </a:p>
          <a:p>
            <a:pPr algn="ctr"/>
            <a:r>
              <a:rPr lang="en-US" dirty="0"/>
              <a:t>Development</a:t>
            </a:r>
            <a:br>
              <a:rPr lang="en-US" dirty="0"/>
            </a:b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2" name="Freeform 21">
            <a:extLst>
              <a:ext uri="{FF2B5EF4-FFF2-40B4-BE49-F238E27FC236}">
                <a16:creationId xmlns:a16="http://schemas.microsoft.com/office/drawing/2014/main" id="{C1D9823A-0DDC-3A44-B3A0-409DE3A466EE}"/>
              </a:ext>
            </a:extLst>
          </p:cNvPr>
          <p:cNvSpPr/>
          <p:nvPr/>
        </p:nvSpPr>
        <p:spPr>
          <a:xfrm>
            <a:off x="3671777" y="1134140"/>
            <a:ext cx="3040911" cy="2509283"/>
          </a:xfrm>
          <a:custGeom>
            <a:avLst/>
            <a:gdLst>
              <a:gd name="connsiteX0" fmla="*/ 0 w 3040911"/>
              <a:gd name="connsiteY0" fmla="*/ 70883 h 2509283"/>
              <a:gd name="connsiteX1" fmla="*/ 439479 w 3040911"/>
              <a:gd name="connsiteY1" fmla="*/ 14176 h 2509283"/>
              <a:gd name="connsiteX2" fmla="*/ 737190 w 3040911"/>
              <a:gd name="connsiteY2" fmla="*/ 0 h 2509283"/>
              <a:gd name="connsiteX3" fmla="*/ 1169581 w 3040911"/>
              <a:gd name="connsiteY3" fmla="*/ 113413 h 2509283"/>
              <a:gd name="connsiteX4" fmla="*/ 1864242 w 3040911"/>
              <a:gd name="connsiteY4" fmla="*/ 368595 h 2509283"/>
              <a:gd name="connsiteX5" fmla="*/ 2672316 w 3040911"/>
              <a:gd name="connsiteY5" fmla="*/ 673395 h 2509283"/>
              <a:gd name="connsiteX6" fmla="*/ 3040911 w 3040911"/>
              <a:gd name="connsiteY6" fmla="*/ 857693 h 2509283"/>
              <a:gd name="connsiteX7" fmla="*/ 2750288 w 3040911"/>
              <a:gd name="connsiteY7" fmla="*/ 1382232 h 2509283"/>
              <a:gd name="connsiteX8" fmla="*/ 2367516 w 3040911"/>
              <a:gd name="connsiteY8" fmla="*/ 1190846 h 2509283"/>
              <a:gd name="connsiteX9" fmla="*/ 2154865 w 3040911"/>
              <a:gd name="connsiteY9" fmla="*/ 1424762 h 2509283"/>
              <a:gd name="connsiteX10" fmla="*/ 2658139 w 3040911"/>
              <a:gd name="connsiteY10" fmla="*/ 1991832 h 2509283"/>
              <a:gd name="connsiteX11" fmla="*/ 2573079 w 3040911"/>
              <a:gd name="connsiteY11" fmla="*/ 2509283 h 2509283"/>
              <a:gd name="connsiteX12" fmla="*/ 2027274 w 3040911"/>
              <a:gd name="connsiteY12" fmla="*/ 1977655 h 2509283"/>
              <a:gd name="connsiteX13" fmla="*/ 1524000 w 3040911"/>
              <a:gd name="connsiteY13" fmla="*/ 2254102 h 2509283"/>
              <a:gd name="connsiteX14" fmla="*/ 1353879 w 3040911"/>
              <a:gd name="connsiteY14" fmla="*/ 2204483 h 2509283"/>
              <a:gd name="connsiteX15" fmla="*/ 1127051 w 3040911"/>
              <a:gd name="connsiteY15" fmla="*/ 2211572 h 2509283"/>
              <a:gd name="connsiteX16" fmla="*/ 482009 w 3040911"/>
              <a:gd name="connsiteY16" fmla="*/ 843516 h 2509283"/>
              <a:gd name="connsiteX17" fmla="*/ 0 w 3040911"/>
              <a:gd name="connsiteY17" fmla="*/ 70883 h 250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0911" h="2509283">
                <a:moveTo>
                  <a:pt x="0" y="70883"/>
                </a:moveTo>
                <a:lnTo>
                  <a:pt x="439479" y="14176"/>
                </a:lnTo>
                <a:lnTo>
                  <a:pt x="737190" y="0"/>
                </a:lnTo>
                <a:lnTo>
                  <a:pt x="1169581" y="113413"/>
                </a:lnTo>
                <a:lnTo>
                  <a:pt x="1864242" y="368595"/>
                </a:lnTo>
                <a:lnTo>
                  <a:pt x="2672316" y="673395"/>
                </a:lnTo>
                <a:lnTo>
                  <a:pt x="3040911" y="857693"/>
                </a:lnTo>
                <a:lnTo>
                  <a:pt x="2750288" y="1382232"/>
                </a:lnTo>
                <a:lnTo>
                  <a:pt x="2367516" y="1190846"/>
                </a:lnTo>
                <a:lnTo>
                  <a:pt x="2154865" y="1424762"/>
                </a:lnTo>
                <a:lnTo>
                  <a:pt x="2658139" y="1991832"/>
                </a:lnTo>
                <a:lnTo>
                  <a:pt x="2573079" y="2509283"/>
                </a:lnTo>
                <a:lnTo>
                  <a:pt x="2027274" y="1977655"/>
                </a:lnTo>
                <a:lnTo>
                  <a:pt x="1524000" y="2254102"/>
                </a:lnTo>
                <a:lnTo>
                  <a:pt x="1353879" y="2204483"/>
                </a:lnTo>
                <a:lnTo>
                  <a:pt x="1127051" y="2211572"/>
                </a:lnTo>
                <a:lnTo>
                  <a:pt x="482009" y="843516"/>
                </a:lnTo>
                <a:lnTo>
                  <a:pt x="0" y="70883"/>
                </a:lnTo>
                <a:close/>
              </a:path>
            </a:pathLst>
          </a:custGeom>
          <a:solidFill>
            <a:schemeClr val="accent1">
              <a:alpha val="40000"/>
            </a:schemeClr>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t>
            </a:r>
          </a:p>
          <a:p>
            <a:pPr algn="ctr"/>
            <a:r>
              <a:rPr lang="en-US" dirty="0"/>
              <a:t>Development</a:t>
            </a:r>
          </a:p>
        </p:txBody>
      </p:sp>
    </p:spTree>
    <p:extLst>
      <p:ext uri="{BB962C8B-B14F-4D97-AF65-F5344CB8AC3E}">
        <p14:creationId xmlns:p14="http://schemas.microsoft.com/office/powerpoint/2010/main" val="7959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fade">
                                      <p:cBhvr>
                                        <p:cTn id="21" dur="500"/>
                                        <p:tgtEl>
                                          <p:spTgt spid="32">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fade">
                                      <p:cBhvr>
                                        <p:cTn id="24" dur="5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p:bldP spid="31"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1033153"/>
          </a:xfrm>
          <a:solidFill>
            <a:schemeClr val="accent5">
              <a:lumMod val="40000"/>
              <a:lumOff val="60000"/>
            </a:schemeClr>
          </a:solidFill>
        </p:spPr>
        <p:txBody>
          <a:bodyPr>
            <a:normAutofit/>
          </a:bodyPr>
          <a:lstStyle/>
          <a:p>
            <a:r>
              <a:rPr lang="en-US" sz="2000" dirty="0"/>
              <a:t>Why South Carolina D.O.T. Should Not Abandon “Lowman Home Barn Road” S 40-216.</a:t>
            </a:r>
            <a:br>
              <a:rPr lang="en-US" sz="2000" dirty="0"/>
            </a:br>
            <a:r>
              <a:rPr lang="en-US" sz="2400" dirty="0"/>
              <a:t> </a:t>
            </a:r>
            <a:r>
              <a:rPr lang="en-US" sz="1400" dirty="0"/>
              <a:t>One of three “Collector Roads” that route traffic to one Arterial Road “Dutch Fork Road (Hwy-76)</a:t>
            </a:r>
            <a:br>
              <a:rPr lang="en-US" sz="1400" dirty="0"/>
            </a:br>
            <a:endParaRPr lang="en-US" sz="1400" dirty="0"/>
          </a:p>
        </p:txBody>
      </p:sp>
      <p:sp>
        <p:nvSpPr>
          <p:cNvPr id="3" name="Subtitle 2"/>
          <p:cNvSpPr>
            <a:spLocks noGrp="1"/>
          </p:cNvSpPr>
          <p:nvPr>
            <p:ph type="subTitle" idx="1"/>
          </p:nvPr>
        </p:nvSpPr>
        <p:spPr>
          <a:xfrm>
            <a:off x="152400" y="1066800"/>
            <a:ext cx="8534400" cy="3886200"/>
          </a:xfrm>
        </p:spPr>
        <p:txBody>
          <a:bodyPr>
            <a:noAutofit/>
          </a:bodyPr>
          <a:lstStyle/>
          <a:p>
            <a:pPr marL="285750" indent="-285750" algn="l">
              <a:buFont typeface="Arial" panose="020B0604020202020204" pitchFamily="34" charset="0"/>
              <a:buChar char="•"/>
            </a:pPr>
            <a:r>
              <a:rPr lang="en-US" sz="2000" dirty="0">
                <a:solidFill>
                  <a:schemeClr val="tx1"/>
                </a:solidFill>
              </a:rPr>
              <a:t>Emergency event response would be slower</a:t>
            </a:r>
          </a:p>
          <a:p>
            <a:pPr marL="742950" lvl="1" indent="-285750" algn="l">
              <a:buFont typeface="Arial" panose="020B0604020202020204" pitchFamily="34" charset="0"/>
              <a:buChar char="•"/>
            </a:pPr>
            <a:r>
              <a:rPr lang="en-US" sz="1800" dirty="0">
                <a:solidFill>
                  <a:schemeClr val="tx1"/>
                </a:solidFill>
              </a:rPr>
              <a:t>Reducing the number of “Collector Roads” in a targeted growth area  is not forward-looking </a:t>
            </a:r>
          </a:p>
          <a:p>
            <a:pPr marL="742950" lvl="1" indent="-285750" algn="l">
              <a:buFont typeface="Arial" panose="020B0604020202020204" pitchFamily="34" charset="0"/>
              <a:buChar char="•"/>
            </a:pPr>
            <a:r>
              <a:rPr lang="en-US" sz="1800" dirty="0">
                <a:solidFill>
                  <a:schemeClr val="tx1"/>
                </a:solidFill>
              </a:rPr>
              <a:t>Fire and rescue response would take longer as access distance increases</a:t>
            </a:r>
          </a:p>
          <a:p>
            <a:pPr marL="742950" lvl="1" indent="-285750" algn="l">
              <a:buFont typeface="Arial" panose="020B0604020202020204" pitchFamily="34" charset="0"/>
              <a:buChar char="•"/>
            </a:pPr>
            <a:r>
              <a:rPr lang="en-US" sz="1800" dirty="0">
                <a:solidFill>
                  <a:schemeClr val="tx1"/>
                </a:solidFill>
              </a:rPr>
              <a:t>Emergency  peninsula evacuation would take longer</a:t>
            </a:r>
          </a:p>
          <a:p>
            <a:pPr marL="285750" indent="-285750" algn="l">
              <a:buFont typeface="Arial" panose="020B0604020202020204" pitchFamily="34" charset="0"/>
              <a:buChar char="•"/>
            </a:pPr>
            <a:endParaRPr lang="en-US" sz="1400" dirty="0">
              <a:solidFill>
                <a:schemeClr val="tx1"/>
              </a:solidFill>
            </a:endParaRPr>
          </a:p>
          <a:p>
            <a:pPr algn="l"/>
            <a:endParaRPr lang="en-US" sz="1200" dirty="0">
              <a:solidFill>
                <a:schemeClr val="tx1"/>
              </a:solidFill>
            </a:endParaRPr>
          </a:p>
          <a:p>
            <a:pPr algn="l"/>
            <a:endParaRPr lang="en-US" sz="1200" dirty="0">
              <a:solidFill>
                <a:schemeClr val="tx1"/>
              </a:solidFill>
            </a:endParaRPr>
          </a:p>
        </p:txBody>
      </p:sp>
      <p:sp>
        <p:nvSpPr>
          <p:cNvPr id="4" name="TextBox 3"/>
          <p:cNvSpPr txBox="1"/>
          <p:nvPr/>
        </p:nvSpPr>
        <p:spPr>
          <a:xfrm>
            <a:off x="609600" y="3733800"/>
            <a:ext cx="731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9866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one Arterial Road “Dutch Fork Road (Hwy-76)</a:t>
            </a:r>
            <a:br>
              <a:rPr lang="en-US" sz="1600" dirty="0"/>
            </a:br>
            <a:endParaRPr lang="en-US" sz="1600" dirty="0"/>
          </a:p>
        </p:txBody>
      </p:sp>
      <p:sp>
        <p:nvSpPr>
          <p:cNvPr id="3" name="Subtitle 2"/>
          <p:cNvSpPr>
            <a:spLocks noGrp="1"/>
          </p:cNvSpPr>
          <p:nvPr>
            <p:ph type="subTitle" idx="1"/>
          </p:nvPr>
        </p:nvSpPr>
        <p:spPr>
          <a:xfrm>
            <a:off x="152400" y="1295400"/>
            <a:ext cx="8839200" cy="4953000"/>
          </a:xfrm>
        </p:spPr>
        <p:txBody>
          <a:bodyPr>
            <a:noAutofit/>
          </a:bodyPr>
          <a:lstStyle/>
          <a:p>
            <a:pPr marL="285750" indent="-285750" algn="l">
              <a:buFont typeface="Arial" panose="020B0604020202020204" pitchFamily="34" charset="0"/>
              <a:buChar char="•"/>
            </a:pPr>
            <a:r>
              <a:rPr lang="en-US" sz="2000" dirty="0">
                <a:solidFill>
                  <a:schemeClr val="tx1"/>
                </a:solidFill>
              </a:rPr>
              <a:t>The “Fresh Church” 19.4-acre development is not yet impacting the area</a:t>
            </a:r>
          </a:p>
          <a:p>
            <a:pPr marL="742950" lvl="1" indent="-285750" algn="l">
              <a:buFont typeface="Arial" panose="020B0604020202020204" pitchFamily="34" charset="0"/>
              <a:buChar char="•"/>
            </a:pPr>
            <a:r>
              <a:rPr lang="en-US" sz="1800" dirty="0">
                <a:solidFill>
                  <a:schemeClr val="tx1"/>
                </a:solidFill>
              </a:rPr>
              <a:t>Acreage purchased suggest a significant size facility and congregation</a:t>
            </a:r>
          </a:p>
          <a:p>
            <a:pPr marL="742950" lvl="1" indent="-285750" algn="l">
              <a:buFont typeface="Arial" panose="020B0604020202020204" pitchFamily="34" charset="0"/>
              <a:buChar char="•"/>
            </a:pPr>
            <a:r>
              <a:rPr lang="en-US" sz="1800" dirty="0">
                <a:solidFill>
                  <a:schemeClr val="tx1"/>
                </a:solidFill>
              </a:rPr>
              <a:t>Closure could restrict primary entrance &amp; egress to the church due to Richland County Code</a:t>
            </a:r>
          </a:p>
          <a:p>
            <a:pPr marL="742950" lvl="1" indent="-285750" algn="l">
              <a:buFont typeface="Arial" panose="020B0604020202020204" pitchFamily="34" charset="0"/>
              <a:buChar char="•"/>
            </a:pPr>
            <a:r>
              <a:rPr lang="en-US" sz="1800" dirty="0">
                <a:solidFill>
                  <a:schemeClr val="tx1"/>
                </a:solidFill>
              </a:rPr>
              <a:t>Purchased more property than what is owned by other churches in the community</a:t>
            </a:r>
          </a:p>
          <a:p>
            <a:pPr marL="1200150" lvl="2" indent="-285750" algn="l">
              <a:buFont typeface="Arial" panose="020B0604020202020204" pitchFamily="34" charset="0"/>
              <a:buChar char="•"/>
            </a:pPr>
            <a:r>
              <a:rPr lang="en-US" sz="1800" dirty="0">
                <a:solidFill>
                  <a:schemeClr val="tx1"/>
                </a:solidFill>
              </a:rPr>
              <a:t>16.46 Acres: Faith Presbyterian Church, 1811 Dutch Fork Road. </a:t>
            </a:r>
          </a:p>
          <a:p>
            <a:pPr marL="1200150" lvl="2" indent="-285750" algn="l">
              <a:buFont typeface="Arial" panose="020B0604020202020204" pitchFamily="34" charset="0"/>
              <a:buChar char="•"/>
            </a:pPr>
            <a:r>
              <a:rPr lang="en-US" sz="1800" dirty="0">
                <a:solidFill>
                  <a:schemeClr val="tx1"/>
                </a:solidFill>
              </a:rPr>
              <a:t>13.20 Acres: Lake Murray Presbyterian Church, 2713 Dutch Fork Road. </a:t>
            </a:r>
          </a:p>
          <a:p>
            <a:pPr marL="1200150" lvl="2" indent="-285750" algn="l">
              <a:buFont typeface="Arial" panose="020B0604020202020204" pitchFamily="34" charset="0"/>
              <a:buChar char="•"/>
            </a:pPr>
            <a:r>
              <a:rPr lang="en-US" sz="1800" dirty="0">
                <a:solidFill>
                  <a:schemeClr val="tx1"/>
                </a:solidFill>
              </a:rPr>
              <a:t>4.7 Acres: Bethel Lutheran Church, 2081 Dutch Fork Road.</a:t>
            </a:r>
          </a:p>
          <a:p>
            <a:pPr marL="742950" lvl="1" indent="-285750" algn="l">
              <a:buFont typeface="Arial" panose="020B0604020202020204" pitchFamily="34" charset="0"/>
              <a:buChar char="•"/>
            </a:pPr>
            <a:endParaRPr lang="en-US" sz="1200" dirty="0">
              <a:solidFill>
                <a:schemeClr val="tx1"/>
              </a:solidFill>
            </a:endParaRPr>
          </a:p>
          <a:p>
            <a:pPr algn="l"/>
            <a:endParaRPr lang="en-US" sz="1200" dirty="0">
              <a:solidFill>
                <a:schemeClr val="tx1"/>
              </a:solidFill>
            </a:endParaRPr>
          </a:p>
          <a:p>
            <a:pPr marL="742950" lvl="1" indent="-285750" algn="l">
              <a:buFont typeface="Arial" panose="020B0604020202020204" pitchFamily="34" charset="0"/>
              <a:buChar char="•"/>
            </a:pPr>
            <a:endParaRPr lang="en-US" sz="1000" dirty="0">
              <a:solidFill>
                <a:schemeClr val="tx1"/>
              </a:solidFill>
            </a:endParaRPr>
          </a:p>
          <a:p>
            <a:pPr algn="l"/>
            <a:endParaRPr lang="en-US" sz="12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382275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8169"/>
            <a:ext cx="9160595" cy="615553"/>
          </a:xfrm>
          <a:prstGeom prst="rect">
            <a:avLst/>
          </a:prstGeom>
          <a:solidFill>
            <a:schemeClr val="accent5">
              <a:lumMod val="40000"/>
              <a:lumOff val="60000"/>
            </a:schemeClr>
          </a:solidFill>
        </p:spPr>
        <p:txBody>
          <a:bodyPr wrap="square">
            <a:spAutoFit/>
          </a:bodyPr>
          <a:lstStyle/>
          <a:p>
            <a:pPr algn="ctr"/>
            <a:r>
              <a:rPr lang="en-US" sz="2000" dirty="0">
                <a:latin typeface="+mj-lt"/>
              </a:rPr>
              <a:t>Why South Carolina D.O.T Should Not Abandon “Lowman Home Barn Road” S 40-216</a:t>
            </a:r>
            <a:br>
              <a:rPr lang="en-US" sz="2800" dirty="0"/>
            </a:br>
            <a:r>
              <a:rPr lang="en-US" sz="1400" dirty="0"/>
              <a:t> One of three “Collector Roads” that route traffic to a single Arterial Road “Dutch Fork Road (Hwy-76)</a:t>
            </a:r>
          </a:p>
        </p:txBody>
      </p:sp>
      <p:pic>
        <p:nvPicPr>
          <p:cNvPr id="8" name="Picture 7">
            <a:extLst>
              <a:ext uri="{FF2B5EF4-FFF2-40B4-BE49-F238E27FC236}">
                <a16:creationId xmlns:a16="http://schemas.microsoft.com/office/drawing/2014/main" id="{227B28D2-371B-462F-BBCE-2B8817EE6ED6}"/>
              </a:ext>
            </a:extLst>
          </p:cNvPr>
          <p:cNvPicPr>
            <a:picLocks noChangeAspect="1"/>
          </p:cNvPicPr>
          <p:nvPr/>
        </p:nvPicPr>
        <p:blipFill>
          <a:blip r:embed="rId3"/>
          <a:stretch>
            <a:fillRect/>
          </a:stretch>
        </p:blipFill>
        <p:spPr>
          <a:xfrm>
            <a:off x="303307" y="967206"/>
            <a:ext cx="8617113" cy="5436658"/>
          </a:xfrm>
          <a:prstGeom prst="rect">
            <a:avLst/>
          </a:prstGeom>
          <a:noFill/>
          <a:ln w="28575">
            <a:solidFill>
              <a:schemeClr val="accent5">
                <a:lumMod val="75000"/>
              </a:schemeClr>
            </a:solidFill>
          </a:ln>
        </p:spPr>
      </p:pic>
      <p:cxnSp>
        <p:nvCxnSpPr>
          <p:cNvPr id="10" name="Straight Arrow Connector 9">
            <a:extLst>
              <a:ext uri="{FF2B5EF4-FFF2-40B4-BE49-F238E27FC236}">
                <a16:creationId xmlns:a16="http://schemas.microsoft.com/office/drawing/2014/main" id="{955FC8B6-90EE-4D52-B532-59C5B7FD4122}"/>
              </a:ext>
            </a:extLst>
          </p:cNvPr>
          <p:cNvCxnSpPr>
            <a:cxnSpLocks/>
          </p:cNvCxnSpPr>
          <p:nvPr/>
        </p:nvCxnSpPr>
        <p:spPr>
          <a:xfrm flipV="1">
            <a:off x="3564202" y="3928750"/>
            <a:ext cx="913407" cy="657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341125-5FDC-4319-95D1-7C7181E2FEB5}"/>
              </a:ext>
            </a:extLst>
          </p:cNvPr>
          <p:cNvCxnSpPr>
            <a:cxnSpLocks/>
          </p:cNvCxnSpPr>
          <p:nvPr/>
        </p:nvCxnSpPr>
        <p:spPr>
          <a:xfrm flipH="1" flipV="1">
            <a:off x="4151136" y="2865411"/>
            <a:ext cx="420864" cy="714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EDE16F-6743-4653-A826-CDAC5FEA7A8A}"/>
              </a:ext>
            </a:extLst>
          </p:cNvPr>
          <p:cNvCxnSpPr>
            <a:cxnSpLocks/>
          </p:cNvCxnSpPr>
          <p:nvPr/>
        </p:nvCxnSpPr>
        <p:spPr>
          <a:xfrm flipV="1">
            <a:off x="3372832" y="3880019"/>
            <a:ext cx="0" cy="629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B04C7D-0F2A-4C51-81C1-63B7E19B5826}"/>
              </a:ext>
            </a:extLst>
          </p:cNvPr>
          <p:cNvCxnSpPr>
            <a:cxnSpLocks/>
          </p:cNvCxnSpPr>
          <p:nvPr/>
        </p:nvCxnSpPr>
        <p:spPr>
          <a:xfrm flipH="1" flipV="1">
            <a:off x="3175998" y="2034064"/>
            <a:ext cx="460342" cy="754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6BA61A-6DA3-4972-AC91-F95659BBF15F}"/>
              </a:ext>
            </a:extLst>
          </p:cNvPr>
          <p:cNvCxnSpPr>
            <a:cxnSpLocks/>
          </p:cNvCxnSpPr>
          <p:nvPr/>
        </p:nvCxnSpPr>
        <p:spPr>
          <a:xfrm flipV="1">
            <a:off x="4928014" y="3078682"/>
            <a:ext cx="745112" cy="5348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363679-2C86-4307-9BA4-B4D9DC32648C}"/>
              </a:ext>
            </a:extLst>
          </p:cNvPr>
          <p:cNvCxnSpPr>
            <a:cxnSpLocks/>
          </p:cNvCxnSpPr>
          <p:nvPr/>
        </p:nvCxnSpPr>
        <p:spPr>
          <a:xfrm flipV="1">
            <a:off x="3372832" y="3174477"/>
            <a:ext cx="368431" cy="409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576284-00D1-4600-923C-5C6CCB48CA0E}"/>
              </a:ext>
            </a:extLst>
          </p:cNvPr>
          <p:cNvCxnSpPr>
            <a:cxnSpLocks/>
          </p:cNvCxnSpPr>
          <p:nvPr/>
        </p:nvCxnSpPr>
        <p:spPr>
          <a:xfrm flipV="1">
            <a:off x="866089" y="2437579"/>
            <a:ext cx="76200" cy="1069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B045CC-3EFB-47B7-A77A-4ADB1E46D505}"/>
              </a:ext>
            </a:extLst>
          </p:cNvPr>
          <p:cNvCxnSpPr>
            <a:cxnSpLocks/>
          </p:cNvCxnSpPr>
          <p:nvPr/>
        </p:nvCxnSpPr>
        <p:spPr>
          <a:xfrm flipH="1" flipV="1">
            <a:off x="894947" y="4017912"/>
            <a:ext cx="209631" cy="457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2B567B-1BFE-4A43-A92C-14001D2CCF66}"/>
              </a:ext>
            </a:extLst>
          </p:cNvPr>
          <p:cNvCxnSpPr>
            <a:cxnSpLocks/>
          </p:cNvCxnSpPr>
          <p:nvPr/>
        </p:nvCxnSpPr>
        <p:spPr>
          <a:xfrm flipH="1" flipV="1">
            <a:off x="1135586" y="4833201"/>
            <a:ext cx="236014" cy="4084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183F891-BD6C-4AAD-B0E6-DBB8DA02A105}"/>
              </a:ext>
            </a:extLst>
          </p:cNvPr>
          <p:cNvCxnSpPr>
            <a:cxnSpLocks/>
          </p:cNvCxnSpPr>
          <p:nvPr/>
        </p:nvCxnSpPr>
        <p:spPr>
          <a:xfrm flipH="1" flipV="1">
            <a:off x="2095882" y="5171644"/>
            <a:ext cx="381000" cy="210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A4A9696-33D2-4757-A0E0-87AC40E6C671}"/>
              </a:ext>
            </a:extLst>
          </p:cNvPr>
          <p:cNvCxnSpPr>
            <a:cxnSpLocks/>
          </p:cNvCxnSpPr>
          <p:nvPr/>
        </p:nvCxnSpPr>
        <p:spPr>
          <a:xfrm flipV="1">
            <a:off x="2803902" y="4896245"/>
            <a:ext cx="446314" cy="38511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CF908D-946D-43FE-A9B8-09DD7B451960}"/>
              </a:ext>
            </a:extLst>
          </p:cNvPr>
          <p:cNvCxnSpPr>
            <a:cxnSpLocks/>
          </p:cNvCxnSpPr>
          <p:nvPr/>
        </p:nvCxnSpPr>
        <p:spPr>
          <a:xfrm flipH="1" flipV="1">
            <a:off x="4611864" y="3810000"/>
            <a:ext cx="337994" cy="838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B6A8305-0A37-4F0C-AA26-74335FE3D9AC}"/>
              </a:ext>
            </a:extLst>
          </p:cNvPr>
          <p:cNvCxnSpPr>
            <a:cxnSpLocks/>
          </p:cNvCxnSpPr>
          <p:nvPr/>
        </p:nvCxnSpPr>
        <p:spPr>
          <a:xfrm flipH="1" flipV="1">
            <a:off x="2263136" y="5763229"/>
            <a:ext cx="82485" cy="261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1" name="TextBox 1030">
            <a:extLst>
              <a:ext uri="{FF2B5EF4-FFF2-40B4-BE49-F238E27FC236}">
                <a16:creationId xmlns:a16="http://schemas.microsoft.com/office/drawing/2014/main" id="{B940E1AC-3E1A-4119-A964-38C7E57F87C9}"/>
              </a:ext>
            </a:extLst>
          </p:cNvPr>
          <p:cNvSpPr txBox="1"/>
          <p:nvPr/>
        </p:nvSpPr>
        <p:spPr>
          <a:xfrm>
            <a:off x="894947" y="639027"/>
            <a:ext cx="3528422" cy="584775"/>
          </a:xfrm>
          <a:prstGeom prst="rect">
            <a:avLst/>
          </a:prstGeom>
          <a:solidFill>
            <a:srgbClr val="FFFF00"/>
          </a:solidFill>
        </p:spPr>
        <p:txBody>
          <a:bodyPr wrap="square" rtlCol="0">
            <a:spAutoFit/>
          </a:bodyPr>
          <a:lstStyle/>
          <a:p>
            <a:pPr algn="ctr"/>
            <a:r>
              <a:rPr lang="en-US" sz="1600" dirty="0"/>
              <a:t>Primary Route to Spring Hill High School, Chapin Middle, and CATE Center</a:t>
            </a:r>
          </a:p>
        </p:txBody>
      </p:sp>
      <p:cxnSp>
        <p:nvCxnSpPr>
          <p:cNvPr id="81" name="Straight Arrow Connector 80">
            <a:extLst>
              <a:ext uri="{FF2B5EF4-FFF2-40B4-BE49-F238E27FC236}">
                <a16:creationId xmlns:a16="http://schemas.microsoft.com/office/drawing/2014/main" id="{04D652E2-D7C9-4A66-A5F0-A6A239F323B7}"/>
              </a:ext>
            </a:extLst>
          </p:cNvPr>
          <p:cNvCxnSpPr>
            <a:cxnSpLocks/>
          </p:cNvCxnSpPr>
          <p:nvPr/>
        </p:nvCxnSpPr>
        <p:spPr>
          <a:xfrm flipH="1" flipV="1">
            <a:off x="2923627" y="1170523"/>
            <a:ext cx="50971" cy="3780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8F9CE70A-84C6-4EB9-9E65-DE99955CE7B3}"/>
              </a:ext>
            </a:extLst>
          </p:cNvPr>
          <p:cNvCxnSpPr>
            <a:cxnSpLocks/>
          </p:cNvCxnSpPr>
          <p:nvPr/>
        </p:nvCxnSpPr>
        <p:spPr>
          <a:xfrm flipV="1">
            <a:off x="1088030" y="1498646"/>
            <a:ext cx="1461465" cy="417324"/>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E4FFC2BF-4D5E-4691-82B2-758059756126}"/>
              </a:ext>
            </a:extLst>
          </p:cNvPr>
          <p:cNvSpPr txBox="1"/>
          <p:nvPr/>
        </p:nvSpPr>
        <p:spPr>
          <a:xfrm rot="20727086">
            <a:off x="1389978" y="1380001"/>
            <a:ext cx="914400" cy="276999"/>
          </a:xfrm>
          <a:prstGeom prst="rect">
            <a:avLst/>
          </a:prstGeom>
          <a:noFill/>
        </p:spPr>
        <p:txBody>
          <a:bodyPr wrap="square" rtlCol="0">
            <a:spAutoFit/>
          </a:bodyPr>
          <a:lstStyle/>
          <a:p>
            <a:r>
              <a:rPr lang="en-US" sz="1200" dirty="0">
                <a:solidFill>
                  <a:srgbClr val="00B050"/>
                </a:solidFill>
              </a:rPr>
              <a:t>0.5 Miles</a:t>
            </a:r>
          </a:p>
        </p:txBody>
      </p:sp>
      <p:cxnSp>
        <p:nvCxnSpPr>
          <p:cNvPr id="89" name="Straight Arrow Connector 88">
            <a:extLst>
              <a:ext uri="{FF2B5EF4-FFF2-40B4-BE49-F238E27FC236}">
                <a16:creationId xmlns:a16="http://schemas.microsoft.com/office/drawing/2014/main" id="{9097A959-6F90-4E90-96D6-46D918A0D63A}"/>
              </a:ext>
            </a:extLst>
          </p:cNvPr>
          <p:cNvCxnSpPr>
            <a:cxnSpLocks/>
          </p:cNvCxnSpPr>
          <p:nvPr/>
        </p:nvCxnSpPr>
        <p:spPr>
          <a:xfrm>
            <a:off x="6447456" y="2524005"/>
            <a:ext cx="1395014" cy="163619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CE4BC41-A7AD-423E-AA91-3092214D8A40}"/>
              </a:ext>
            </a:extLst>
          </p:cNvPr>
          <p:cNvSpPr txBox="1"/>
          <p:nvPr/>
        </p:nvSpPr>
        <p:spPr>
          <a:xfrm rot="3059170">
            <a:off x="6606142" y="3326933"/>
            <a:ext cx="914400" cy="276999"/>
          </a:xfrm>
          <a:prstGeom prst="rect">
            <a:avLst/>
          </a:prstGeom>
          <a:noFill/>
        </p:spPr>
        <p:txBody>
          <a:bodyPr wrap="square" rtlCol="0">
            <a:spAutoFit/>
          </a:bodyPr>
          <a:lstStyle/>
          <a:p>
            <a:r>
              <a:rPr lang="en-US" sz="1200" dirty="0">
                <a:solidFill>
                  <a:srgbClr val="00B050"/>
                </a:solidFill>
              </a:rPr>
              <a:t>0.6 Miles</a:t>
            </a:r>
          </a:p>
        </p:txBody>
      </p:sp>
      <p:cxnSp>
        <p:nvCxnSpPr>
          <p:cNvPr id="96" name="Straight Arrow Connector 95">
            <a:extLst>
              <a:ext uri="{FF2B5EF4-FFF2-40B4-BE49-F238E27FC236}">
                <a16:creationId xmlns:a16="http://schemas.microsoft.com/office/drawing/2014/main" id="{375B09CC-BE48-4241-84F6-1FEAA946E418}"/>
              </a:ext>
            </a:extLst>
          </p:cNvPr>
          <p:cNvCxnSpPr>
            <a:cxnSpLocks/>
          </p:cNvCxnSpPr>
          <p:nvPr/>
        </p:nvCxnSpPr>
        <p:spPr>
          <a:xfrm>
            <a:off x="4618397" y="1911647"/>
            <a:ext cx="1647445" cy="59484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7D600F5-5AF0-49B3-99E9-69C2D9D5422B}"/>
              </a:ext>
            </a:extLst>
          </p:cNvPr>
          <p:cNvCxnSpPr>
            <a:cxnSpLocks/>
            <a:endCxn id="106" idx="1"/>
          </p:cNvCxnSpPr>
          <p:nvPr/>
        </p:nvCxnSpPr>
        <p:spPr>
          <a:xfrm>
            <a:off x="3159852" y="1606651"/>
            <a:ext cx="741276" cy="9043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C2358FA-1374-4BE4-92DF-3E86A08158F3}"/>
              </a:ext>
            </a:extLst>
          </p:cNvPr>
          <p:cNvSpPr txBox="1"/>
          <p:nvPr/>
        </p:nvSpPr>
        <p:spPr>
          <a:xfrm rot="1112135">
            <a:off x="3876665" y="1708496"/>
            <a:ext cx="943173" cy="276999"/>
          </a:xfrm>
          <a:prstGeom prst="rect">
            <a:avLst/>
          </a:prstGeom>
          <a:noFill/>
        </p:spPr>
        <p:txBody>
          <a:bodyPr wrap="square" rtlCol="0">
            <a:spAutoFit/>
          </a:bodyPr>
          <a:lstStyle/>
          <a:p>
            <a:r>
              <a:rPr lang="en-US" sz="1200" dirty="0">
                <a:solidFill>
                  <a:srgbClr val="00B050"/>
                </a:solidFill>
              </a:rPr>
              <a:t>0.7 Miles</a:t>
            </a:r>
          </a:p>
        </p:txBody>
      </p:sp>
      <p:sp>
        <p:nvSpPr>
          <p:cNvPr id="2" name="TextBox 1">
            <a:extLst>
              <a:ext uri="{FF2B5EF4-FFF2-40B4-BE49-F238E27FC236}">
                <a16:creationId xmlns:a16="http://schemas.microsoft.com/office/drawing/2014/main" id="{A79B0DC7-3B42-42DD-90EF-4A00B4731B00}"/>
              </a:ext>
            </a:extLst>
          </p:cNvPr>
          <p:cNvSpPr txBox="1"/>
          <p:nvPr/>
        </p:nvSpPr>
        <p:spPr>
          <a:xfrm>
            <a:off x="1146597" y="3840058"/>
            <a:ext cx="934959" cy="830997"/>
          </a:xfrm>
          <a:prstGeom prst="rect">
            <a:avLst/>
          </a:prstGeom>
          <a:solidFill>
            <a:srgbClr val="FFFF00"/>
          </a:solidFill>
        </p:spPr>
        <p:txBody>
          <a:bodyPr wrap="square" rtlCol="0">
            <a:spAutoFit/>
          </a:bodyPr>
          <a:lstStyle/>
          <a:p>
            <a:pPr algn="ctr"/>
            <a:r>
              <a:rPr lang="en-US" sz="1200" dirty="0"/>
              <a:t>Lake Murray</a:t>
            </a:r>
          </a:p>
          <a:p>
            <a:pPr algn="ctr"/>
            <a:r>
              <a:rPr lang="en-US" sz="1200" dirty="0"/>
              <a:t>Elementary School</a:t>
            </a:r>
          </a:p>
        </p:txBody>
      </p:sp>
      <p:sp>
        <p:nvSpPr>
          <p:cNvPr id="31" name="Freeform 30">
            <a:extLst>
              <a:ext uri="{FF2B5EF4-FFF2-40B4-BE49-F238E27FC236}">
                <a16:creationId xmlns:a16="http://schemas.microsoft.com/office/drawing/2014/main" id="{D3510744-0B44-7B41-A1CE-9C451323C372}"/>
              </a:ext>
            </a:extLst>
          </p:cNvPr>
          <p:cNvSpPr/>
          <p:nvPr/>
        </p:nvSpPr>
        <p:spPr>
          <a:xfrm>
            <a:off x="2340730" y="2471351"/>
            <a:ext cx="4068308" cy="3929449"/>
          </a:xfrm>
          <a:custGeom>
            <a:avLst/>
            <a:gdLst>
              <a:gd name="connsiteX0" fmla="*/ 237713 w 4068308"/>
              <a:gd name="connsiteY0" fmla="*/ 3929449 h 3929449"/>
              <a:gd name="connsiteX1" fmla="*/ 40005 w 4068308"/>
              <a:gd name="connsiteY1" fmla="*/ 3492844 h 3929449"/>
              <a:gd name="connsiteX2" fmla="*/ 15292 w 4068308"/>
              <a:gd name="connsiteY2" fmla="*/ 3179806 h 3929449"/>
              <a:gd name="connsiteX3" fmla="*/ 221238 w 4068308"/>
              <a:gd name="connsiteY3" fmla="*/ 2924433 h 3929449"/>
              <a:gd name="connsiteX4" fmla="*/ 1267443 w 4068308"/>
              <a:gd name="connsiteY4" fmla="*/ 1993557 h 3929449"/>
              <a:gd name="connsiteX5" fmla="*/ 2288935 w 4068308"/>
              <a:gd name="connsiteY5" fmla="*/ 1276865 h 3929449"/>
              <a:gd name="connsiteX6" fmla="*/ 4068308 w 4068308"/>
              <a:gd name="connsiteY6" fmla="*/ 0 h 39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8308" h="3929449">
                <a:moveTo>
                  <a:pt x="237713" y="3929449"/>
                </a:moveTo>
                <a:cubicBezTo>
                  <a:pt x="157394" y="3773616"/>
                  <a:pt x="77075" y="3617784"/>
                  <a:pt x="40005" y="3492844"/>
                </a:cubicBezTo>
                <a:cubicBezTo>
                  <a:pt x="2935" y="3367903"/>
                  <a:pt x="-14914" y="3274541"/>
                  <a:pt x="15292" y="3179806"/>
                </a:cubicBezTo>
                <a:cubicBezTo>
                  <a:pt x="45497" y="3085071"/>
                  <a:pt x="12546" y="3122141"/>
                  <a:pt x="221238" y="2924433"/>
                </a:cubicBezTo>
                <a:cubicBezTo>
                  <a:pt x="429930" y="2726725"/>
                  <a:pt x="922827" y="2268152"/>
                  <a:pt x="1267443" y="1993557"/>
                </a:cubicBezTo>
                <a:cubicBezTo>
                  <a:pt x="1612059" y="1718962"/>
                  <a:pt x="2288935" y="1276865"/>
                  <a:pt x="2288935" y="1276865"/>
                </a:cubicBezTo>
                <a:lnTo>
                  <a:pt x="4068308" y="0"/>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AD60F0BB-DF0F-1542-8122-F5B730E720C2}"/>
              </a:ext>
            </a:extLst>
          </p:cNvPr>
          <p:cNvSpPr/>
          <p:nvPr/>
        </p:nvSpPr>
        <p:spPr>
          <a:xfrm>
            <a:off x="790330" y="2207741"/>
            <a:ext cx="682356" cy="3061987"/>
          </a:xfrm>
          <a:custGeom>
            <a:avLst/>
            <a:gdLst>
              <a:gd name="connsiteX0" fmla="*/ 676006 w 676006"/>
              <a:gd name="connsiteY0" fmla="*/ 3039762 h 3039762"/>
              <a:gd name="connsiteX1" fmla="*/ 486536 w 676006"/>
              <a:gd name="connsiteY1" fmla="*/ 2660821 h 3039762"/>
              <a:gd name="connsiteX2" fmla="*/ 157022 w 676006"/>
              <a:gd name="connsiteY2" fmla="*/ 2067697 h 3039762"/>
              <a:gd name="connsiteX3" fmla="*/ 8741 w 676006"/>
              <a:gd name="connsiteY3" fmla="*/ 1721708 h 3039762"/>
              <a:gd name="connsiteX4" fmla="*/ 25217 w 676006"/>
              <a:gd name="connsiteY4" fmla="*/ 1243913 h 3039762"/>
              <a:gd name="connsiteX5" fmla="*/ 91120 w 676006"/>
              <a:gd name="connsiteY5" fmla="*/ 0 h 3039762"/>
              <a:gd name="connsiteX0" fmla="*/ 679181 w 679181"/>
              <a:gd name="connsiteY0" fmla="*/ 3058812 h 3058812"/>
              <a:gd name="connsiteX1" fmla="*/ 486536 w 679181"/>
              <a:gd name="connsiteY1" fmla="*/ 2660821 h 3058812"/>
              <a:gd name="connsiteX2" fmla="*/ 157022 w 679181"/>
              <a:gd name="connsiteY2" fmla="*/ 2067697 h 3058812"/>
              <a:gd name="connsiteX3" fmla="*/ 8741 w 679181"/>
              <a:gd name="connsiteY3" fmla="*/ 1721708 h 3058812"/>
              <a:gd name="connsiteX4" fmla="*/ 25217 w 679181"/>
              <a:gd name="connsiteY4" fmla="*/ 1243913 h 3058812"/>
              <a:gd name="connsiteX5" fmla="*/ 91120 w 679181"/>
              <a:gd name="connsiteY5" fmla="*/ 0 h 3058812"/>
              <a:gd name="connsiteX0" fmla="*/ 682356 w 682356"/>
              <a:gd name="connsiteY0" fmla="*/ 3061987 h 3061987"/>
              <a:gd name="connsiteX1" fmla="*/ 486536 w 682356"/>
              <a:gd name="connsiteY1" fmla="*/ 2660821 h 3061987"/>
              <a:gd name="connsiteX2" fmla="*/ 157022 w 682356"/>
              <a:gd name="connsiteY2" fmla="*/ 2067697 h 3061987"/>
              <a:gd name="connsiteX3" fmla="*/ 8741 w 682356"/>
              <a:gd name="connsiteY3" fmla="*/ 1721708 h 3061987"/>
              <a:gd name="connsiteX4" fmla="*/ 25217 w 682356"/>
              <a:gd name="connsiteY4" fmla="*/ 1243913 h 3061987"/>
              <a:gd name="connsiteX5" fmla="*/ 91120 w 682356"/>
              <a:gd name="connsiteY5" fmla="*/ 0 h 30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356" h="3061987">
                <a:moveTo>
                  <a:pt x="682356" y="3061987"/>
                </a:moveTo>
                <a:cubicBezTo>
                  <a:pt x="630869" y="2953522"/>
                  <a:pt x="574092" y="2826536"/>
                  <a:pt x="486536" y="2660821"/>
                </a:cubicBezTo>
                <a:cubicBezTo>
                  <a:pt x="398980" y="2495106"/>
                  <a:pt x="236655" y="2224216"/>
                  <a:pt x="157022" y="2067697"/>
                </a:cubicBezTo>
                <a:cubicBezTo>
                  <a:pt x="77389" y="1911178"/>
                  <a:pt x="30708" y="1859005"/>
                  <a:pt x="8741" y="1721708"/>
                </a:cubicBezTo>
                <a:cubicBezTo>
                  <a:pt x="-13226" y="1584411"/>
                  <a:pt x="11487" y="1530864"/>
                  <a:pt x="25217" y="1243913"/>
                </a:cubicBezTo>
                <a:cubicBezTo>
                  <a:pt x="38947" y="956962"/>
                  <a:pt x="65033" y="478481"/>
                  <a:pt x="91120"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164DFD56-B4BA-C44B-B8E5-C84B9871B291}"/>
              </a:ext>
            </a:extLst>
          </p:cNvPr>
          <p:cNvSpPr txBox="1"/>
          <p:nvPr/>
        </p:nvSpPr>
        <p:spPr>
          <a:xfrm rot="19475909">
            <a:off x="2209643" y="3493968"/>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Lowman Home Barn Rd. </a:t>
            </a:r>
          </a:p>
        </p:txBody>
      </p:sp>
      <p:sp>
        <p:nvSpPr>
          <p:cNvPr id="57" name="TextBox 56">
            <a:extLst>
              <a:ext uri="{FF2B5EF4-FFF2-40B4-BE49-F238E27FC236}">
                <a16:creationId xmlns:a16="http://schemas.microsoft.com/office/drawing/2014/main" id="{684A31A3-9F49-2149-9077-7FC6FC65586E}"/>
              </a:ext>
            </a:extLst>
          </p:cNvPr>
          <p:cNvSpPr txBox="1"/>
          <p:nvPr/>
        </p:nvSpPr>
        <p:spPr>
          <a:xfrm rot="3628557">
            <a:off x="3757764" y="2926349"/>
            <a:ext cx="1375813" cy="307777"/>
          </a:xfrm>
          <a:prstGeom prst="rect">
            <a:avLst/>
          </a:prstGeom>
          <a:solidFill>
            <a:schemeClr val="bg1">
              <a:alpha val="58000"/>
            </a:schemeClr>
          </a:solidFill>
          <a:effectLst>
            <a:softEdge rad="50800"/>
          </a:effectLst>
        </p:spPr>
        <p:txBody>
          <a:bodyPr wrap="square" rtlCol="0">
            <a:spAutoFit/>
          </a:bodyPr>
          <a:lstStyle/>
          <a:p>
            <a:pPr algn="ctr"/>
            <a:r>
              <a:rPr lang="en-US" sz="1400" dirty="0"/>
              <a:t>Reformation Rd.</a:t>
            </a:r>
          </a:p>
        </p:txBody>
      </p:sp>
      <p:sp>
        <p:nvSpPr>
          <p:cNvPr id="58" name="TextBox 57">
            <a:extLst>
              <a:ext uri="{FF2B5EF4-FFF2-40B4-BE49-F238E27FC236}">
                <a16:creationId xmlns:a16="http://schemas.microsoft.com/office/drawing/2014/main" id="{FD152FF6-9BA0-6E4D-A398-0D576C6CC725}"/>
              </a:ext>
            </a:extLst>
          </p:cNvPr>
          <p:cNvSpPr txBox="1"/>
          <p:nvPr/>
        </p:nvSpPr>
        <p:spPr>
          <a:xfrm rot="19418240">
            <a:off x="4684578" y="3172297"/>
            <a:ext cx="1752278" cy="307777"/>
          </a:xfrm>
          <a:prstGeom prst="rect">
            <a:avLst/>
          </a:prstGeom>
          <a:solidFill>
            <a:schemeClr val="bg1">
              <a:alpha val="58000"/>
            </a:schemeClr>
          </a:solidFill>
          <a:effectLst>
            <a:softEdge rad="50800"/>
          </a:effectLst>
        </p:spPr>
        <p:txBody>
          <a:bodyPr wrap="square" rtlCol="0">
            <a:spAutoFit/>
          </a:bodyPr>
          <a:lstStyle/>
          <a:p>
            <a:pPr algn="ctr"/>
            <a:r>
              <a:rPr lang="en-US" sz="1400" dirty="0"/>
              <a:t>Johnson Marina Rd.</a:t>
            </a:r>
          </a:p>
        </p:txBody>
      </p:sp>
      <p:sp>
        <p:nvSpPr>
          <p:cNvPr id="7" name="Freeform 6">
            <a:extLst>
              <a:ext uri="{FF2B5EF4-FFF2-40B4-BE49-F238E27FC236}">
                <a16:creationId xmlns:a16="http://schemas.microsoft.com/office/drawing/2014/main" id="{DCDE366A-E287-A04E-B6BD-D0916CF5552D}"/>
              </a:ext>
            </a:extLst>
          </p:cNvPr>
          <p:cNvSpPr/>
          <p:nvPr/>
        </p:nvSpPr>
        <p:spPr>
          <a:xfrm>
            <a:off x="3266291" y="2847685"/>
            <a:ext cx="557564" cy="1889125"/>
          </a:xfrm>
          <a:custGeom>
            <a:avLst/>
            <a:gdLst>
              <a:gd name="connsiteX0" fmla="*/ 25816 w 555753"/>
              <a:gd name="connsiteY0" fmla="*/ 1943100 h 1943100"/>
              <a:gd name="connsiteX1" fmla="*/ 5034 w 555753"/>
              <a:gd name="connsiteY1" fmla="*/ 1049482 h 1943100"/>
              <a:gd name="connsiteX2" fmla="*/ 108943 w 555753"/>
              <a:gd name="connsiteY2" fmla="*/ 561109 h 1943100"/>
              <a:gd name="connsiteX3" fmla="*/ 451843 w 555753"/>
              <a:gd name="connsiteY3" fmla="*/ 290946 h 1943100"/>
              <a:gd name="connsiteX4" fmla="*/ 555753 w 555753"/>
              <a:gd name="connsiteY4" fmla="*/ 0 h 1943100"/>
              <a:gd name="connsiteX5" fmla="*/ 555753 w 555753"/>
              <a:gd name="connsiteY5" fmla="*/ 0 h 1943100"/>
              <a:gd name="connsiteX0" fmla="*/ 27627 w 557564"/>
              <a:gd name="connsiteY0" fmla="*/ 1943100 h 1943100"/>
              <a:gd name="connsiteX1" fmla="*/ 6845 w 557564"/>
              <a:gd name="connsiteY1" fmla="*/ 1049482 h 1943100"/>
              <a:gd name="connsiteX2" fmla="*/ 136154 w 557564"/>
              <a:gd name="connsiteY2" fmla="*/ 573809 h 1943100"/>
              <a:gd name="connsiteX3" fmla="*/ 453654 w 557564"/>
              <a:gd name="connsiteY3" fmla="*/ 290946 h 1943100"/>
              <a:gd name="connsiteX4" fmla="*/ 557564 w 557564"/>
              <a:gd name="connsiteY4" fmla="*/ 0 h 1943100"/>
              <a:gd name="connsiteX5" fmla="*/ 557564 w 557564"/>
              <a:gd name="connsiteY5" fmla="*/ 0 h 1943100"/>
              <a:gd name="connsiteX0" fmla="*/ 27627 w 557564"/>
              <a:gd name="connsiteY0" fmla="*/ 1943100 h 1943100"/>
              <a:gd name="connsiteX1" fmla="*/ 6845 w 557564"/>
              <a:gd name="connsiteY1" fmla="*/ 1049482 h 1943100"/>
              <a:gd name="connsiteX2" fmla="*/ 136154 w 557564"/>
              <a:gd name="connsiteY2" fmla="*/ 573809 h 1943100"/>
              <a:gd name="connsiteX3" fmla="*/ 483287 w 557564"/>
              <a:gd name="connsiteY3" fmla="*/ 257080 h 1943100"/>
              <a:gd name="connsiteX4" fmla="*/ 557564 w 557564"/>
              <a:gd name="connsiteY4" fmla="*/ 0 h 1943100"/>
              <a:gd name="connsiteX5" fmla="*/ 557564 w 557564"/>
              <a:gd name="connsiteY5" fmla="*/ 0 h 1943100"/>
              <a:gd name="connsiteX0" fmla="*/ 27627 w 557564"/>
              <a:gd name="connsiteY0" fmla="*/ 1920875 h 1920875"/>
              <a:gd name="connsiteX1" fmla="*/ 6845 w 557564"/>
              <a:gd name="connsiteY1" fmla="*/ 1049482 h 1920875"/>
              <a:gd name="connsiteX2" fmla="*/ 136154 w 557564"/>
              <a:gd name="connsiteY2" fmla="*/ 573809 h 1920875"/>
              <a:gd name="connsiteX3" fmla="*/ 483287 w 557564"/>
              <a:gd name="connsiteY3" fmla="*/ 257080 h 1920875"/>
              <a:gd name="connsiteX4" fmla="*/ 557564 w 557564"/>
              <a:gd name="connsiteY4" fmla="*/ 0 h 1920875"/>
              <a:gd name="connsiteX5" fmla="*/ 557564 w 557564"/>
              <a:gd name="connsiteY5" fmla="*/ 0 h 1920875"/>
              <a:gd name="connsiteX0" fmla="*/ 27627 w 567089"/>
              <a:gd name="connsiteY0" fmla="*/ 2012950 h 2012950"/>
              <a:gd name="connsiteX1" fmla="*/ 6845 w 567089"/>
              <a:gd name="connsiteY1" fmla="*/ 1141557 h 2012950"/>
              <a:gd name="connsiteX2" fmla="*/ 136154 w 567089"/>
              <a:gd name="connsiteY2" fmla="*/ 665884 h 2012950"/>
              <a:gd name="connsiteX3" fmla="*/ 483287 w 567089"/>
              <a:gd name="connsiteY3" fmla="*/ 349155 h 2012950"/>
              <a:gd name="connsiteX4" fmla="*/ 557564 w 567089"/>
              <a:gd name="connsiteY4" fmla="*/ 92075 h 2012950"/>
              <a:gd name="connsiteX5" fmla="*/ 567089 w 567089"/>
              <a:gd name="connsiteY5" fmla="*/ 0 h 2012950"/>
              <a:gd name="connsiteX0" fmla="*/ 27627 w 567089"/>
              <a:gd name="connsiteY0" fmla="*/ 2012950 h 2012950"/>
              <a:gd name="connsiteX1" fmla="*/ 6845 w 567089"/>
              <a:gd name="connsiteY1" fmla="*/ 1141557 h 2012950"/>
              <a:gd name="connsiteX2" fmla="*/ 136154 w 567089"/>
              <a:gd name="connsiteY2" fmla="*/ 665884 h 2012950"/>
              <a:gd name="connsiteX3" fmla="*/ 483287 w 567089"/>
              <a:gd name="connsiteY3" fmla="*/ 349155 h 2012950"/>
              <a:gd name="connsiteX4" fmla="*/ 557564 w 567089"/>
              <a:gd name="connsiteY4" fmla="*/ 123825 h 2012950"/>
              <a:gd name="connsiteX5" fmla="*/ 567089 w 567089"/>
              <a:gd name="connsiteY5" fmla="*/ 0 h 2012950"/>
              <a:gd name="connsiteX0" fmla="*/ 27627 w 557564"/>
              <a:gd name="connsiteY0" fmla="*/ 1889125 h 1889125"/>
              <a:gd name="connsiteX1" fmla="*/ 6845 w 557564"/>
              <a:gd name="connsiteY1" fmla="*/ 1017732 h 1889125"/>
              <a:gd name="connsiteX2" fmla="*/ 136154 w 557564"/>
              <a:gd name="connsiteY2" fmla="*/ 542059 h 1889125"/>
              <a:gd name="connsiteX3" fmla="*/ 483287 w 557564"/>
              <a:gd name="connsiteY3" fmla="*/ 225330 h 1889125"/>
              <a:gd name="connsiteX4" fmla="*/ 557564 w 557564"/>
              <a:gd name="connsiteY4" fmla="*/ 0 h 188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64" h="1889125">
                <a:moveTo>
                  <a:pt x="27627" y="1889125"/>
                </a:moveTo>
                <a:cubicBezTo>
                  <a:pt x="10309" y="1557482"/>
                  <a:pt x="-11243" y="1242243"/>
                  <a:pt x="6845" y="1017732"/>
                </a:cubicBezTo>
                <a:cubicBezTo>
                  <a:pt x="24933" y="793221"/>
                  <a:pt x="56747" y="674126"/>
                  <a:pt x="136154" y="542059"/>
                </a:cubicBezTo>
                <a:cubicBezTo>
                  <a:pt x="215561" y="409992"/>
                  <a:pt x="413052" y="315673"/>
                  <a:pt x="483287" y="225330"/>
                </a:cubicBezTo>
                <a:cubicBezTo>
                  <a:pt x="553522" y="134987"/>
                  <a:pt x="543597" y="58192"/>
                  <a:pt x="557564" y="0"/>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299BCDE2-05E6-1140-B011-EA53ACAEE972}"/>
              </a:ext>
            </a:extLst>
          </p:cNvPr>
          <p:cNvSpPr/>
          <p:nvPr/>
        </p:nvSpPr>
        <p:spPr>
          <a:xfrm>
            <a:off x="3818467" y="2841903"/>
            <a:ext cx="770466" cy="921531"/>
          </a:xfrm>
          <a:custGeom>
            <a:avLst/>
            <a:gdLst>
              <a:gd name="connsiteX0" fmla="*/ 770466 w 770466"/>
              <a:gd name="connsiteY0" fmla="*/ 940195 h 940195"/>
              <a:gd name="connsiteX1" fmla="*/ 474133 w 770466"/>
              <a:gd name="connsiteY1" fmla="*/ 360229 h 940195"/>
              <a:gd name="connsiteX2" fmla="*/ 232833 w 770466"/>
              <a:gd name="connsiteY2" fmla="*/ 34262 h 940195"/>
              <a:gd name="connsiteX3" fmla="*/ 0 w 770466"/>
              <a:gd name="connsiteY3" fmla="*/ 25795 h 940195"/>
              <a:gd name="connsiteX0" fmla="*/ 770466 w 770466"/>
              <a:gd name="connsiteY0" fmla="*/ 931045 h 931045"/>
              <a:gd name="connsiteX1" fmla="*/ 474133 w 770466"/>
              <a:gd name="connsiteY1" fmla="*/ 351079 h 931045"/>
              <a:gd name="connsiteX2" fmla="*/ 248708 w 770466"/>
              <a:gd name="connsiteY2" fmla="*/ 44162 h 931045"/>
              <a:gd name="connsiteX3" fmla="*/ 0 w 770466"/>
              <a:gd name="connsiteY3" fmla="*/ 16645 h 931045"/>
              <a:gd name="connsiteX0" fmla="*/ 770466 w 770466"/>
              <a:gd name="connsiteY0" fmla="*/ 928270 h 928270"/>
              <a:gd name="connsiteX1" fmla="*/ 474133 w 770466"/>
              <a:gd name="connsiteY1" fmla="*/ 348304 h 928270"/>
              <a:gd name="connsiteX2" fmla="*/ 248708 w 770466"/>
              <a:gd name="connsiteY2" fmla="*/ 41387 h 928270"/>
              <a:gd name="connsiteX3" fmla="*/ 0 w 770466"/>
              <a:gd name="connsiteY3" fmla="*/ 13870 h 928270"/>
              <a:gd name="connsiteX0" fmla="*/ 770466 w 770466"/>
              <a:gd name="connsiteY0" fmla="*/ 932052 h 932052"/>
              <a:gd name="connsiteX1" fmla="*/ 474133 w 770466"/>
              <a:gd name="connsiteY1" fmla="*/ 352086 h 932052"/>
              <a:gd name="connsiteX2" fmla="*/ 248708 w 770466"/>
              <a:gd name="connsiteY2" fmla="*/ 45169 h 932052"/>
              <a:gd name="connsiteX3" fmla="*/ 0 w 770466"/>
              <a:gd name="connsiteY3" fmla="*/ 17652 h 932052"/>
              <a:gd name="connsiteX0" fmla="*/ 770466 w 770466"/>
              <a:gd name="connsiteY0" fmla="*/ 932052 h 932052"/>
              <a:gd name="connsiteX1" fmla="*/ 474133 w 770466"/>
              <a:gd name="connsiteY1" fmla="*/ 352086 h 932052"/>
              <a:gd name="connsiteX2" fmla="*/ 248708 w 770466"/>
              <a:gd name="connsiteY2" fmla="*/ 45169 h 932052"/>
              <a:gd name="connsiteX3" fmla="*/ 0 w 770466"/>
              <a:gd name="connsiteY3" fmla="*/ 17652 h 932052"/>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19036 h 919036"/>
              <a:gd name="connsiteX1" fmla="*/ 474133 w 770466"/>
              <a:gd name="connsiteY1" fmla="*/ 339070 h 919036"/>
              <a:gd name="connsiteX2" fmla="*/ 248708 w 770466"/>
              <a:gd name="connsiteY2" fmla="*/ 32153 h 919036"/>
              <a:gd name="connsiteX3" fmla="*/ 0 w 770466"/>
              <a:gd name="connsiteY3" fmla="*/ 4636 h 919036"/>
              <a:gd name="connsiteX0" fmla="*/ 770466 w 770466"/>
              <a:gd name="connsiteY0" fmla="*/ 921531 h 921531"/>
              <a:gd name="connsiteX1" fmla="*/ 474133 w 770466"/>
              <a:gd name="connsiteY1" fmla="*/ 341565 h 921531"/>
              <a:gd name="connsiteX2" fmla="*/ 232833 w 770466"/>
              <a:gd name="connsiteY2" fmla="*/ 25123 h 921531"/>
              <a:gd name="connsiteX3" fmla="*/ 0 w 770466"/>
              <a:gd name="connsiteY3" fmla="*/ 7131 h 921531"/>
              <a:gd name="connsiteX0" fmla="*/ 770466 w 770466"/>
              <a:gd name="connsiteY0" fmla="*/ 921531 h 921531"/>
              <a:gd name="connsiteX1" fmla="*/ 474133 w 770466"/>
              <a:gd name="connsiteY1" fmla="*/ 341565 h 921531"/>
              <a:gd name="connsiteX2" fmla="*/ 232833 w 770466"/>
              <a:gd name="connsiteY2" fmla="*/ 25123 h 921531"/>
              <a:gd name="connsiteX3" fmla="*/ 0 w 770466"/>
              <a:gd name="connsiteY3" fmla="*/ 7131 h 921531"/>
            </a:gdLst>
            <a:ahLst/>
            <a:cxnLst>
              <a:cxn ang="0">
                <a:pos x="connsiteX0" y="connsiteY0"/>
              </a:cxn>
              <a:cxn ang="0">
                <a:pos x="connsiteX1" y="connsiteY1"/>
              </a:cxn>
              <a:cxn ang="0">
                <a:pos x="connsiteX2" y="connsiteY2"/>
              </a:cxn>
              <a:cxn ang="0">
                <a:pos x="connsiteX3" y="connsiteY3"/>
              </a:cxn>
            </a:cxnLst>
            <a:rect l="l" t="t" r="r" b="b"/>
            <a:pathLst>
              <a:path w="770466" h="921531">
                <a:moveTo>
                  <a:pt x="770466" y="921531"/>
                </a:moveTo>
                <a:cubicBezTo>
                  <a:pt x="667102" y="707042"/>
                  <a:pt x="563738" y="490966"/>
                  <a:pt x="474133" y="341565"/>
                </a:cubicBezTo>
                <a:cubicBezTo>
                  <a:pt x="384528" y="192164"/>
                  <a:pt x="334080" y="106262"/>
                  <a:pt x="232833" y="25123"/>
                </a:cubicBezTo>
                <a:cubicBezTo>
                  <a:pt x="147461" y="-5216"/>
                  <a:pt x="83255" y="-3805"/>
                  <a:pt x="0" y="7131"/>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1819A68D-1947-6E4A-B1E5-18CA98E39FA4}"/>
              </a:ext>
            </a:extLst>
          </p:cNvPr>
          <p:cNvSpPr/>
          <p:nvPr/>
        </p:nvSpPr>
        <p:spPr>
          <a:xfrm>
            <a:off x="2977990" y="1575097"/>
            <a:ext cx="845864" cy="1266806"/>
          </a:xfrm>
          <a:custGeom>
            <a:avLst/>
            <a:gdLst>
              <a:gd name="connsiteX0" fmla="*/ 716816 w 716816"/>
              <a:gd name="connsiteY0" fmla="*/ 1089010 h 1089010"/>
              <a:gd name="connsiteX1" fmla="*/ 482472 w 716816"/>
              <a:gd name="connsiteY1" fmla="*/ 703032 h 1089010"/>
              <a:gd name="connsiteX2" fmla="*/ 206774 w 716816"/>
              <a:gd name="connsiteY2" fmla="*/ 257319 h 1089010"/>
              <a:gd name="connsiteX3" fmla="*/ 0 w 716816"/>
              <a:gd name="connsiteY3" fmla="*/ 0 h 1089010"/>
              <a:gd name="connsiteX0" fmla="*/ 808715 w 808715"/>
              <a:gd name="connsiteY0" fmla="*/ 1199290 h 1199290"/>
              <a:gd name="connsiteX1" fmla="*/ 574371 w 808715"/>
              <a:gd name="connsiteY1" fmla="*/ 813312 h 1199290"/>
              <a:gd name="connsiteX2" fmla="*/ 298673 w 808715"/>
              <a:gd name="connsiteY2" fmla="*/ 367599 h 1199290"/>
              <a:gd name="connsiteX3" fmla="*/ 0 w 808715"/>
              <a:gd name="connsiteY3" fmla="*/ 0 h 1199290"/>
              <a:gd name="connsiteX0" fmla="*/ 835097 w 835097"/>
              <a:gd name="connsiteY0" fmla="*/ 1241800 h 1241800"/>
              <a:gd name="connsiteX1" fmla="*/ 600753 w 835097"/>
              <a:gd name="connsiteY1" fmla="*/ 855822 h 1241800"/>
              <a:gd name="connsiteX2" fmla="*/ 325055 w 835097"/>
              <a:gd name="connsiteY2" fmla="*/ 410109 h 1241800"/>
              <a:gd name="connsiteX3" fmla="*/ 0 w 835097"/>
              <a:gd name="connsiteY3" fmla="*/ 0 h 1241800"/>
              <a:gd name="connsiteX0" fmla="*/ 844990 w 844990"/>
              <a:gd name="connsiteY0" fmla="*/ 1254880 h 1254880"/>
              <a:gd name="connsiteX1" fmla="*/ 610646 w 844990"/>
              <a:gd name="connsiteY1" fmla="*/ 868902 h 1254880"/>
              <a:gd name="connsiteX2" fmla="*/ 334948 w 844990"/>
              <a:gd name="connsiteY2" fmla="*/ 423189 h 1254880"/>
              <a:gd name="connsiteX3" fmla="*/ 0 w 844990"/>
              <a:gd name="connsiteY3" fmla="*/ 0 h 1254880"/>
            </a:gdLst>
            <a:ahLst/>
            <a:cxnLst>
              <a:cxn ang="0">
                <a:pos x="connsiteX0" y="connsiteY0"/>
              </a:cxn>
              <a:cxn ang="0">
                <a:pos x="connsiteX1" y="connsiteY1"/>
              </a:cxn>
              <a:cxn ang="0">
                <a:pos x="connsiteX2" y="connsiteY2"/>
              </a:cxn>
              <a:cxn ang="0">
                <a:pos x="connsiteX3" y="connsiteY3"/>
              </a:cxn>
            </a:cxnLst>
            <a:rect l="l" t="t" r="r" b="b"/>
            <a:pathLst>
              <a:path w="844990" h="1254880">
                <a:moveTo>
                  <a:pt x="844990" y="1254880"/>
                </a:moveTo>
                <a:lnTo>
                  <a:pt x="610646" y="868902"/>
                </a:lnTo>
                <a:cubicBezTo>
                  <a:pt x="525639" y="730287"/>
                  <a:pt x="436722" y="568006"/>
                  <a:pt x="334948" y="423189"/>
                </a:cubicBezTo>
                <a:cubicBezTo>
                  <a:pt x="233174" y="278372"/>
                  <a:pt x="63181" y="70073"/>
                  <a:pt x="0" y="0"/>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4368A684-3BF5-BD4D-852D-6E72F300E682}"/>
              </a:ext>
            </a:extLst>
          </p:cNvPr>
          <p:cNvSpPr/>
          <p:nvPr/>
        </p:nvSpPr>
        <p:spPr>
          <a:xfrm>
            <a:off x="310718" y="1498480"/>
            <a:ext cx="8584707" cy="3579547"/>
          </a:xfrm>
          <a:custGeom>
            <a:avLst/>
            <a:gdLst>
              <a:gd name="connsiteX0" fmla="*/ 8584707 w 8584707"/>
              <a:gd name="connsiteY0" fmla="*/ 3579547 h 3579547"/>
              <a:gd name="connsiteX1" fmla="*/ 7741329 w 8584707"/>
              <a:gd name="connsiteY1" fmla="*/ 2691780 h 3579547"/>
              <a:gd name="connsiteX2" fmla="*/ 6729274 w 8584707"/>
              <a:gd name="connsiteY2" fmla="*/ 1440029 h 3579547"/>
              <a:gd name="connsiteX3" fmla="*/ 6462944 w 8584707"/>
              <a:gd name="connsiteY3" fmla="*/ 1155943 h 3579547"/>
              <a:gd name="connsiteX4" fmla="*/ 6054571 w 8584707"/>
              <a:gd name="connsiteY4" fmla="*/ 942879 h 3579547"/>
              <a:gd name="connsiteX5" fmla="*/ 5220070 w 8584707"/>
              <a:gd name="connsiteY5" fmla="*/ 596650 h 3579547"/>
              <a:gd name="connsiteX6" fmla="*/ 4580878 w 8584707"/>
              <a:gd name="connsiteY6" fmla="*/ 392464 h 3579547"/>
              <a:gd name="connsiteX7" fmla="*/ 3515558 w 8584707"/>
              <a:gd name="connsiteY7" fmla="*/ 46235 h 3579547"/>
              <a:gd name="connsiteX8" fmla="*/ 3151573 w 8584707"/>
              <a:gd name="connsiteY8" fmla="*/ 1846 h 3579547"/>
              <a:gd name="connsiteX9" fmla="*/ 2849732 w 8584707"/>
              <a:gd name="connsiteY9" fmla="*/ 28479 h 3579547"/>
              <a:gd name="connsiteX10" fmla="*/ 2476870 w 8584707"/>
              <a:gd name="connsiteY10" fmla="*/ 126134 h 3579547"/>
              <a:gd name="connsiteX11" fmla="*/ 1154098 w 8584707"/>
              <a:gd name="connsiteY11" fmla="*/ 463485 h 3579547"/>
              <a:gd name="connsiteX12" fmla="*/ 0 w 8584707"/>
              <a:gd name="connsiteY12" fmla="*/ 978390 h 357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4707" h="3579547">
                <a:moveTo>
                  <a:pt x="8584707" y="3579547"/>
                </a:moveTo>
                <a:cubicBezTo>
                  <a:pt x="8317637" y="3313956"/>
                  <a:pt x="8050568" y="3048366"/>
                  <a:pt x="7741329" y="2691780"/>
                </a:cubicBezTo>
                <a:cubicBezTo>
                  <a:pt x="7432090" y="2335194"/>
                  <a:pt x="6942338" y="1696002"/>
                  <a:pt x="6729274" y="1440029"/>
                </a:cubicBezTo>
                <a:cubicBezTo>
                  <a:pt x="6516210" y="1184056"/>
                  <a:pt x="6575394" y="1238801"/>
                  <a:pt x="6462944" y="1155943"/>
                </a:cubicBezTo>
                <a:cubicBezTo>
                  <a:pt x="6350493" y="1073085"/>
                  <a:pt x="6261717" y="1036094"/>
                  <a:pt x="6054571" y="942879"/>
                </a:cubicBezTo>
                <a:cubicBezTo>
                  <a:pt x="5847425" y="849664"/>
                  <a:pt x="5465685" y="688386"/>
                  <a:pt x="5220070" y="596650"/>
                </a:cubicBezTo>
                <a:cubicBezTo>
                  <a:pt x="4974454" y="504914"/>
                  <a:pt x="4580878" y="392464"/>
                  <a:pt x="4580878" y="392464"/>
                </a:cubicBezTo>
                <a:cubicBezTo>
                  <a:pt x="4296793" y="300728"/>
                  <a:pt x="3753775" y="111338"/>
                  <a:pt x="3515558" y="46235"/>
                </a:cubicBezTo>
                <a:cubicBezTo>
                  <a:pt x="3277341" y="-18868"/>
                  <a:pt x="3262544" y="4805"/>
                  <a:pt x="3151573" y="1846"/>
                </a:cubicBezTo>
                <a:cubicBezTo>
                  <a:pt x="3040602" y="-1113"/>
                  <a:pt x="2962182" y="7764"/>
                  <a:pt x="2849732" y="28479"/>
                </a:cubicBezTo>
                <a:cubicBezTo>
                  <a:pt x="2737282" y="49194"/>
                  <a:pt x="2476870" y="126134"/>
                  <a:pt x="2476870" y="126134"/>
                </a:cubicBezTo>
                <a:cubicBezTo>
                  <a:pt x="2194264" y="198635"/>
                  <a:pt x="1566910" y="321442"/>
                  <a:pt x="1154098" y="463485"/>
                </a:cubicBezTo>
                <a:cubicBezTo>
                  <a:pt x="741286" y="605528"/>
                  <a:pt x="370643" y="791959"/>
                  <a:pt x="0" y="97839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7A210E-90D4-3549-8C1A-C9FFC188221A}"/>
              </a:ext>
            </a:extLst>
          </p:cNvPr>
          <p:cNvSpPr txBox="1"/>
          <p:nvPr/>
        </p:nvSpPr>
        <p:spPr>
          <a:xfrm rot="3059658">
            <a:off x="6424107" y="3034746"/>
            <a:ext cx="1980559" cy="307777"/>
          </a:xfrm>
          <a:prstGeom prst="rect">
            <a:avLst/>
          </a:prstGeom>
          <a:solidFill>
            <a:schemeClr val="bg1">
              <a:alpha val="58000"/>
            </a:schemeClr>
          </a:solidFill>
          <a:effectLst>
            <a:softEdge rad="50800"/>
          </a:effectLst>
        </p:spPr>
        <p:txBody>
          <a:bodyPr wrap="square" rtlCol="0">
            <a:spAutoFit/>
          </a:bodyPr>
          <a:lstStyle/>
          <a:p>
            <a:pPr algn="ctr"/>
            <a:r>
              <a:rPr lang="en-US" sz="1400" dirty="0"/>
              <a:t>US-76 (Dutch Fork Rd.)</a:t>
            </a:r>
          </a:p>
        </p:txBody>
      </p:sp>
      <p:sp>
        <p:nvSpPr>
          <p:cNvPr id="63" name="TextBox 62">
            <a:extLst>
              <a:ext uri="{FF2B5EF4-FFF2-40B4-BE49-F238E27FC236}">
                <a16:creationId xmlns:a16="http://schemas.microsoft.com/office/drawing/2014/main" id="{419D2113-1651-054D-B949-7A8DB0D86240}"/>
              </a:ext>
            </a:extLst>
          </p:cNvPr>
          <p:cNvSpPr txBox="1"/>
          <p:nvPr/>
        </p:nvSpPr>
        <p:spPr>
          <a:xfrm rot="18871097">
            <a:off x="7725856" y="3043304"/>
            <a:ext cx="1429725" cy="307777"/>
          </a:xfrm>
          <a:prstGeom prst="rect">
            <a:avLst/>
          </a:prstGeom>
          <a:solidFill>
            <a:schemeClr val="bg1">
              <a:alpha val="58000"/>
            </a:schemeClr>
          </a:solidFill>
          <a:effectLst>
            <a:softEdge rad="50800"/>
          </a:effectLst>
        </p:spPr>
        <p:txBody>
          <a:bodyPr wrap="square" rtlCol="0">
            <a:spAutoFit/>
          </a:bodyPr>
          <a:lstStyle/>
          <a:p>
            <a:pPr algn="ctr"/>
            <a:r>
              <a:rPr lang="en-US" sz="1400" dirty="0"/>
              <a:t>Rauch Metz Rd.</a:t>
            </a:r>
          </a:p>
        </p:txBody>
      </p:sp>
      <p:sp>
        <p:nvSpPr>
          <p:cNvPr id="64" name="TextBox 63">
            <a:extLst>
              <a:ext uri="{FF2B5EF4-FFF2-40B4-BE49-F238E27FC236}">
                <a16:creationId xmlns:a16="http://schemas.microsoft.com/office/drawing/2014/main" id="{4A3A332D-6E75-9D4E-8DED-38707A040130}"/>
              </a:ext>
            </a:extLst>
          </p:cNvPr>
          <p:cNvSpPr txBox="1"/>
          <p:nvPr/>
        </p:nvSpPr>
        <p:spPr>
          <a:xfrm rot="20486118">
            <a:off x="797260" y="5273344"/>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Forrest Shealy Rd.</a:t>
            </a:r>
          </a:p>
        </p:txBody>
      </p:sp>
      <p:sp>
        <p:nvSpPr>
          <p:cNvPr id="65" name="TextBox 64">
            <a:extLst>
              <a:ext uri="{FF2B5EF4-FFF2-40B4-BE49-F238E27FC236}">
                <a16:creationId xmlns:a16="http://schemas.microsoft.com/office/drawing/2014/main" id="{945855BD-BDC3-8B40-8C8A-DA720DDB5AC8}"/>
              </a:ext>
            </a:extLst>
          </p:cNvPr>
          <p:cNvSpPr txBox="1"/>
          <p:nvPr/>
        </p:nvSpPr>
        <p:spPr>
          <a:xfrm rot="16550481">
            <a:off x="403954" y="3168449"/>
            <a:ext cx="1312471" cy="307777"/>
          </a:xfrm>
          <a:prstGeom prst="rect">
            <a:avLst/>
          </a:prstGeom>
          <a:solidFill>
            <a:schemeClr val="bg1">
              <a:alpha val="58000"/>
            </a:schemeClr>
          </a:solidFill>
          <a:effectLst>
            <a:softEdge rad="50800"/>
          </a:effectLst>
        </p:spPr>
        <p:txBody>
          <a:bodyPr wrap="square" rtlCol="0">
            <a:spAutoFit/>
          </a:bodyPr>
          <a:lstStyle/>
          <a:p>
            <a:pPr algn="ctr"/>
            <a:r>
              <a:rPr lang="en-US" sz="1400" dirty="0"/>
              <a:t>Three Dog Rd.</a:t>
            </a:r>
          </a:p>
        </p:txBody>
      </p:sp>
      <p:pic>
        <p:nvPicPr>
          <p:cNvPr id="59" name="Picture 58">
            <a:extLst>
              <a:ext uri="{FF2B5EF4-FFF2-40B4-BE49-F238E27FC236}">
                <a16:creationId xmlns:a16="http://schemas.microsoft.com/office/drawing/2014/main" id="{97E6396B-3440-4752-8DBF-6DA50657BF04}"/>
              </a:ext>
            </a:extLst>
          </p:cNvPr>
          <p:cNvPicPr>
            <a:picLocks noChangeAspect="1"/>
          </p:cNvPicPr>
          <p:nvPr/>
        </p:nvPicPr>
        <p:blipFill>
          <a:blip r:embed="rId4"/>
          <a:stretch>
            <a:fillRect/>
          </a:stretch>
        </p:blipFill>
        <p:spPr>
          <a:xfrm>
            <a:off x="785908" y="1828241"/>
            <a:ext cx="203118" cy="294236"/>
          </a:xfrm>
          <a:prstGeom prst="rect">
            <a:avLst/>
          </a:prstGeom>
        </p:spPr>
      </p:pic>
      <p:pic>
        <p:nvPicPr>
          <p:cNvPr id="61" name="Picture 60">
            <a:extLst>
              <a:ext uri="{FF2B5EF4-FFF2-40B4-BE49-F238E27FC236}">
                <a16:creationId xmlns:a16="http://schemas.microsoft.com/office/drawing/2014/main" id="{79AB4A9F-DC02-41B5-BB53-B7700E9F7A43}"/>
              </a:ext>
            </a:extLst>
          </p:cNvPr>
          <p:cNvPicPr>
            <a:picLocks noChangeAspect="1"/>
          </p:cNvPicPr>
          <p:nvPr/>
        </p:nvPicPr>
        <p:blipFill>
          <a:blip r:embed="rId4"/>
          <a:stretch>
            <a:fillRect/>
          </a:stretch>
        </p:blipFill>
        <p:spPr>
          <a:xfrm>
            <a:off x="2732485" y="1273892"/>
            <a:ext cx="203118" cy="294236"/>
          </a:xfrm>
          <a:prstGeom prst="rect">
            <a:avLst/>
          </a:prstGeom>
        </p:spPr>
      </p:pic>
      <p:pic>
        <p:nvPicPr>
          <p:cNvPr id="62" name="Picture 61">
            <a:extLst>
              <a:ext uri="{FF2B5EF4-FFF2-40B4-BE49-F238E27FC236}">
                <a16:creationId xmlns:a16="http://schemas.microsoft.com/office/drawing/2014/main" id="{AFE73724-619E-4642-B331-D3A617D69857}"/>
              </a:ext>
            </a:extLst>
          </p:cNvPr>
          <p:cNvPicPr>
            <a:picLocks noChangeAspect="1"/>
          </p:cNvPicPr>
          <p:nvPr/>
        </p:nvPicPr>
        <p:blipFill>
          <a:blip r:embed="rId4"/>
          <a:stretch>
            <a:fillRect/>
          </a:stretch>
        </p:blipFill>
        <p:spPr>
          <a:xfrm>
            <a:off x="8003395" y="3794559"/>
            <a:ext cx="203118" cy="294236"/>
          </a:xfrm>
          <a:prstGeom prst="rect">
            <a:avLst/>
          </a:prstGeom>
        </p:spPr>
      </p:pic>
      <p:sp>
        <p:nvSpPr>
          <p:cNvPr id="71" name="TextBox 70">
            <a:extLst>
              <a:ext uri="{FF2B5EF4-FFF2-40B4-BE49-F238E27FC236}">
                <a16:creationId xmlns:a16="http://schemas.microsoft.com/office/drawing/2014/main" id="{D4DC7026-174B-4B34-B3E8-658C4BFC2AFE}"/>
              </a:ext>
            </a:extLst>
          </p:cNvPr>
          <p:cNvSpPr txBox="1"/>
          <p:nvPr/>
        </p:nvSpPr>
        <p:spPr>
          <a:xfrm>
            <a:off x="4488617" y="923149"/>
            <a:ext cx="4453552" cy="584775"/>
          </a:xfrm>
          <a:prstGeom prst="rect">
            <a:avLst/>
          </a:prstGeom>
          <a:solidFill>
            <a:srgbClr val="FF0066">
              <a:alpha val="29804"/>
            </a:srgbClr>
          </a:solidFill>
        </p:spPr>
        <p:txBody>
          <a:bodyPr wrap="square" rtlCol="0">
            <a:spAutoFit/>
          </a:bodyPr>
          <a:lstStyle/>
          <a:p>
            <a:r>
              <a:rPr lang="en-US" sz="1600" b="1" dirty="0"/>
              <a:t>Only 3 Connector Roads Handle Traffic For </a:t>
            </a:r>
            <a:br>
              <a:rPr lang="en-US" sz="1600" b="1" dirty="0"/>
            </a:br>
            <a:r>
              <a:rPr lang="en-US" sz="1600" b="1" dirty="0"/>
              <a:t>10 HOAs, + 1500 Properties &amp; 1 Elementary School</a:t>
            </a:r>
          </a:p>
        </p:txBody>
      </p:sp>
      <p:cxnSp>
        <p:nvCxnSpPr>
          <p:cNvPr id="4" name="Straight Arrow Connector 3">
            <a:extLst>
              <a:ext uri="{FF2B5EF4-FFF2-40B4-BE49-F238E27FC236}">
                <a16:creationId xmlns:a16="http://schemas.microsoft.com/office/drawing/2014/main" id="{C28EF5EF-8621-4130-A9E5-929FFE52216E}"/>
              </a:ext>
            </a:extLst>
          </p:cNvPr>
          <p:cNvCxnSpPr>
            <a:cxnSpLocks/>
          </p:cNvCxnSpPr>
          <p:nvPr/>
        </p:nvCxnSpPr>
        <p:spPr>
          <a:xfrm flipH="1">
            <a:off x="5797610" y="1507924"/>
            <a:ext cx="198697" cy="1267420"/>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B3A40D-B074-45C7-93BF-D1CD438421C7}"/>
              </a:ext>
            </a:extLst>
          </p:cNvPr>
          <p:cNvCxnSpPr>
            <a:cxnSpLocks/>
          </p:cNvCxnSpPr>
          <p:nvPr/>
        </p:nvCxnSpPr>
        <p:spPr>
          <a:xfrm flipH="1">
            <a:off x="3773404" y="1498480"/>
            <a:ext cx="2211101" cy="1162276"/>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68D291-25DD-4314-8603-55348AFD9339}"/>
              </a:ext>
            </a:extLst>
          </p:cNvPr>
          <p:cNvCxnSpPr>
            <a:cxnSpLocks/>
          </p:cNvCxnSpPr>
          <p:nvPr/>
        </p:nvCxnSpPr>
        <p:spPr>
          <a:xfrm flipH="1">
            <a:off x="914401" y="1501398"/>
            <a:ext cx="5081906" cy="1364013"/>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7C3895B-C86F-49DC-9E01-E78AFE7EE5B7}"/>
              </a:ext>
            </a:extLst>
          </p:cNvPr>
          <p:cNvSpPr/>
          <p:nvPr/>
        </p:nvSpPr>
        <p:spPr>
          <a:xfrm>
            <a:off x="2866054" y="1973797"/>
            <a:ext cx="2452929" cy="158332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619F1A9-80E7-4EA1-9183-14E88D9DB1A5}"/>
              </a:ext>
            </a:extLst>
          </p:cNvPr>
          <p:cNvCxnSpPr>
            <a:cxnSpLocks/>
          </p:cNvCxnSpPr>
          <p:nvPr/>
        </p:nvCxnSpPr>
        <p:spPr>
          <a:xfrm flipH="1">
            <a:off x="5199504" y="1911313"/>
            <a:ext cx="1247952" cy="522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72CBADD-53C4-4E9E-8958-587FEC0D2E97}"/>
              </a:ext>
            </a:extLst>
          </p:cNvPr>
          <p:cNvSpPr txBox="1"/>
          <p:nvPr/>
        </p:nvSpPr>
        <p:spPr>
          <a:xfrm>
            <a:off x="6431975" y="1508366"/>
            <a:ext cx="2004178" cy="830997"/>
          </a:xfrm>
          <a:prstGeom prst="rect">
            <a:avLst/>
          </a:prstGeom>
          <a:solidFill>
            <a:schemeClr val="accent1">
              <a:lumMod val="40000"/>
              <a:lumOff val="60000"/>
            </a:schemeClr>
          </a:solidFill>
        </p:spPr>
        <p:txBody>
          <a:bodyPr wrap="square" rtlCol="0">
            <a:spAutoFit/>
          </a:bodyPr>
          <a:lstStyle/>
          <a:p>
            <a:r>
              <a:rPr lang="en-US" sz="1200" dirty="0"/>
              <a:t>Lowman Home’s residents represent less then 5% of the community served by the three “Connector Roads.”</a:t>
            </a:r>
          </a:p>
        </p:txBody>
      </p:sp>
      <p:sp>
        <p:nvSpPr>
          <p:cNvPr id="51" name="TextBox 50">
            <a:extLst>
              <a:ext uri="{FF2B5EF4-FFF2-40B4-BE49-F238E27FC236}">
                <a16:creationId xmlns:a16="http://schemas.microsoft.com/office/drawing/2014/main" id="{20585BBC-A710-E84A-94B0-5F203D793A29}"/>
              </a:ext>
            </a:extLst>
          </p:cNvPr>
          <p:cNvSpPr txBox="1"/>
          <p:nvPr/>
        </p:nvSpPr>
        <p:spPr>
          <a:xfrm rot="3788511">
            <a:off x="2024315" y="2825149"/>
            <a:ext cx="1018471" cy="307777"/>
          </a:xfrm>
          <a:prstGeom prst="rect">
            <a:avLst/>
          </a:prstGeom>
          <a:solidFill>
            <a:schemeClr val="bg1">
              <a:alpha val="58000"/>
            </a:schemeClr>
          </a:solidFill>
          <a:effectLst>
            <a:softEdge rad="50800"/>
          </a:effectLst>
        </p:spPr>
        <p:txBody>
          <a:bodyPr wrap="square" rtlCol="0">
            <a:spAutoFit/>
          </a:bodyPr>
          <a:lstStyle/>
          <a:p>
            <a:pPr algn="ctr"/>
            <a:r>
              <a:rPr lang="en-US" sz="1400" dirty="0"/>
              <a:t>Guise Road</a:t>
            </a:r>
          </a:p>
        </p:txBody>
      </p:sp>
      <p:sp>
        <p:nvSpPr>
          <p:cNvPr id="32" name="Freeform 31">
            <a:extLst>
              <a:ext uri="{FF2B5EF4-FFF2-40B4-BE49-F238E27FC236}">
                <a16:creationId xmlns:a16="http://schemas.microsoft.com/office/drawing/2014/main" id="{E2D93A78-9867-9C4A-BEA0-FC7C742BE007}"/>
              </a:ext>
            </a:extLst>
          </p:cNvPr>
          <p:cNvSpPr/>
          <p:nvPr/>
        </p:nvSpPr>
        <p:spPr>
          <a:xfrm>
            <a:off x="1466935" y="5106748"/>
            <a:ext cx="1136221" cy="231371"/>
          </a:xfrm>
          <a:custGeom>
            <a:avLst/>
            <a:gdLst>
              <a:gd name="connsiteX0" fmla="*/ 1120346 w 1120346"/>
              <a:gd name="connsiteY0" fmla="*/ 231147 h 231147"/>
              <a:gd name="connsiteX1" fmla="*/ 864973 w 1120346"/>
              <a:gd name="connsiteY1" fmla="*/ 99342 h 231147"/>
              <a:gd name="connsiteX2" fmla="*/ 510746 w 1120346"/>
              <a:gd name="connsiteY2" fmla="*/ 487 h 231147"/>
              <a:gd name="connsiteX3" fmla="*/ 0 w 1120346"/>
              <a:gd name="connsiteY3" fmla="*/ 140531 h 231147"/>
              <a:gd name="connsiteX0" fmla="*/ 1136221 w 1136221"/>
              <a:gd name="connsiteY0" fmla="*/ 231371 h 231371"/>
              <a:gd name="connsiteX1" fmla="*/ 880848 w 1136221"/>
              <a:gd name="connsiteY1" fmla="*/ 99566 h 231371"/>
              <a:gd name="connsiteX2" fmla="*/ 526621 w 1136221"/>
              <a:gd name="connsiteY2" fmla="*/ 711 h 231371"/>
              <a:gd name="connsiteX3" fmla="*/ 0 w 1136221"/>
              <a:gd name="connsiteY3" fmla="*/ 150280 h 231371"/>
            </a:gdLst>
            <a:ahLst/>
            <a:cxnLst>
              <a:cxn ang="0">
                <a:pos x="connsiteX0" y="connsiteY0"/>
              </a:cxn>
              <a:cxn ang="0">
                <a:pos x="connsiteX1" y="connsiteY1"/>
              </a:cxn>
              <a:cxn ang="0">
                <a:pos x="connsiteX2" y="connsiteY2"/>
              </a:cxn>
              <a:cxn ang="0">
                <a:pos x="connsiteX3" y="connsiteY3"/>
              </a:cxn>
            </a:cxnLst>
            <a:rect l="l" t="t" r="r" b="b"/>
            <a:pathLst>
              <a:path w="1136221" h="231371">
                <a:moveTo>
                  <a:pt x="1136221" y="231371"/>
                </a:moveTo>
                <a:cubicBezTo>
                  <a:pt x="1059334" y="184690"/>
                  <a:pt x="982448" y="138009"/>
                  <a:pt x="880848" y="99566"/>
                </a:cubicBezTo>
                <a:cubicBezTo>
                  <a:pt x="779248" y="61123"/>
                  <a:pt x="673429" y="-7741"/>
                  <a:pt x="526621" y="711"/>
                </a:cubicBezTo>
                <a:cubicBezTo>
                  <a:pt x="379813" y="9163"/>
                  <a:pt x="183292" y="83690"/>
                  <a:pt x="0" y="15028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F8C4C06B-777F-6843-9D2F-FF0ACD843BC8}"/>
              </a:ext>
            </a:extLst>
          </p:cNvPr>
          <p:cNvSpPr/>
          <p:nvPr/>
        </p:nvSpPr>
        <p:spPr>
          <a:xfrm>
            <a:off x="2077416" y="4078982"/>
            <a:ext cx="1188298" cy="1129306"/>
          </a:xfrm>
          <a:custGeom>
            <a:avLst/>
            <a:gdLst>
              <a:gd name="connsiteX0" fmla="*/ 101131 w 1188298"/>
              <a:gd name="connsiteY0" fmla="*/ 1015532 h 1129306"/>
              <a:gd name="connsiteX1" fmla="*/ 231760 w 1188298"/>
              <a:gd name="connsiteY1" fmla="*/ 1074526 h 1129306"/>
              <a:gd name="connsiteX2" fmla="*/ 375030 w 1188298"/>
              <a:gd name="connsiteY2" fmla="*/ 1129306 h 1129306"/>
              <a:gd name="connsiteX3" fmla="*/ 611004 w 1188298"/>
              <a:gd name="connsiteY3" fmla="*/ 994463 h 1129306"/>
              <a:gd name="connsiteX4" fmla="*/ 737419 w 1188298"/>
              <a:gd name="connsiteY4" fmla="*/ 855407 h 1129306"/>
              <a:gd name="connsiteX5" fmla="*/ 627860 w 1188298"/>
              <a:gd name="connsiteY5" fmla="*/ 737420 h 1129306"/>
              <a:gd name="connsiteX6" fmla="*/ 783771 w 1188298"/>
              <a:gd name="connsiteY6" fmla="*/ 627860 h 1129306"/>
              <a:gd name="connsiteX7" fmla="*/ 981821 w 1188298"/>
              <a:gd name="connsiteY7" fmla="*/ 821696 h 1129306"/>
              <a:gd name="connsiteX8" fmla="*/ 1188298 w 1188298"/>
              <a:gd name="connsiteY8" fmla="*/ 640502 h 1129306"/>
              <a:gd name="connsiteX9" fmla="*/ 1158802 w 1188298"/>
              <a:gd name="connsiteY9" fmla="*/ 0 h 1129306"/>
              <a:gd name="connsiteX10" fmla="*/ 0 w 1188298"/>
              <a:gd name="connsiteY10" fmla="*/ 12642 h 1129306"/>
              <a:gd name="connsiteX11" fmla="*/ 96918 w 1188298"/>
              <a:gd name="connsiteY11" fmla="*/ 669999 h 1129306"/>
              <a:gd name="connsiteX12" fmla="*/ 101131 w 1188298"/>
              <a:gd name="connsiteY12" fmla="*/ 1015532 h 112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298" h="1129306">
                <a:moveTo>
                  <a:pt x="101131" y="1015532"/>
                </a:moveTo>
                <a:lnTo>
                  <a:pt x="231760" y="1074526"/>
                </a:lnTo>
                <a:lnTo>
                  <a:pt x="375030" y="1129306"/>
                </a:lnTo>
                <a:lnTo>
                  <a:pt x="611004" y="994463"/>
                </a:lnTo>
                <a:lnTo>
                  <a:pt x="737419" y="855407"/>
                </a:lnTo>
                <a:lnTo>
                  <a:pt x="627860" y="737420"/>
                </a:lnTo>
                <a:lnTo>
                  <a:pt x="783771" y="627860"/>
                </a:lnTo>
                <a:lnTo>
                  <a:pt x="981821" y="821696"/>
                </a:lnTo>
                <a:lnTo>
                  <a:pt x="1188298" y="640502"/>
                </a:lnTo>
                <a:lnTo>
                  <a:pt x="1158802" y="0"/>
                </a:lnTo>
                <a:lnTo>
                  <a:pt x="0" y="12642"/>
                </a:lnTo>
                <a:lnTo>
                  <a:pt x="96918" y="669999"/>
                </a:lnTo>
                <a:cubicBezTo>
                  <a:pt x="98322" y="785177"/>
                  <a:pt x="99727" y="900354"/>
                  <a:pt x="101131" y="1015532"/>
                </a:cubicBezTo>
                <a:close/>
              </a:path>
            </a:pathLst>
          </a:cu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Fresh Church</a:t>
            </a:r>
          </a:p>
          <a:p>
            <a:pPr algn="ctr"/>
            <a:r>
              <a:rPr lang="en-US" sz="1400" dirty="0"/>
              <a:t>Property</a:t>
            </a:r>
          </a:p>
          <a:p>
            <a:pPr algn="ctr"/>
            <a:endParaRPr lang="en-US" sz="1400" dirty="0"/>
          </a:p>
          <a:p>
            <a:pPr algn="ctr"/>
            <a:endParaRPr lang="en-US" dirty="0"/>
          </a:p>
        </p:txBody>
      </p:sp>
    </p:spTree>
    <p:extLst>
      <p:ext uri="{BB962C8B-B14F-4D97-AF65-F5344CB8AC3E}">
        <p14:creationId xmlns:p14="http://schemas.microsoft.com/office/powerpoint/2010/main" val="23095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3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1000"/>
                                        <p:tgtEl>
                                          <p:spTgt spid="16"/>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1000"/>
                                        <p:tgtEl>
                                          <p:spTgt spid="3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3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8)">
                                      <p:cBhvr>
                                        <p:cTn id="53" dur="1000"/>
                                        <p:tgtEl>
                                          <p:spTgt spid="5"/>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7" grpId="0" animBg="1"/>
      <p:bldP spid="16" grpId="0" animBg="1"/>
      <p:bldP spid="17" grpId="0" animBg="1"/>
      <p:bldP spid="30" grpId="0" animBg="1"/>
      <p:bldP spid="71" grpId="0" animBg="1"/>
      <p:bldP spid="5" grpId="0" animBg="1"/>
      <p:bldP spid="73"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one Arterial Road “Dutch Fork Road (Hwy-76)</a:t>
            </a:r>
            <a:br>
              <a:rPr lang="en-US" sz="1600" dirty="0"/>
            </a:br>
            <a:endParaRPr lang="en-US" sz="1600" dirty="0"/>
          </a:p>
        </p:txBody>
      </p:sp>
      <p:sp>
        <p:nvSpPr>
          <p:cNvPr id="7" name="TextBox 6">
            <a:extLst>
              <a:ext uri="{FF2B5EF4-FFF2-40B4-BE49-F238E27FC236}">
                <a16:creationId xmlns:a16="http://schemas.microsoft.com/office/drawing/2014/main" id="{922A7884-449B-422A-821E-F4C3F57A0C6D}"/>
              </a:ext>
            </a:extLst>
          </p:cNvPr>
          <p:cNvSpPr txBox="1"/>
          <p:nvPr/>
        </p:nvSpPr>
        <p:spPr>
          <a:xfrm>
            <a:off x="647700" y="1447800"/>
            <a:ext cx="7848600" cy="4524315"/>
          </a:xfrm>
          <a:prstGeom prst="rect">
            <a:avLst/>
          </a:prstGeom>
          <a:noFill/>
        </p:spPr>
        <p:txBody>
          <a:bodyPr wrap="square" rtlCol="0">
            <a:spAutoFit/>
          </a:bodyPr>
          <a:lstStyle/>
          <a:p>
            <a:r>
              <a:rPr lang="en-US" sz="2400" dirty="0"/>
              <a:t>It is the greater good that should prevail here.  </a:t>
            </a:r>
          </a:p>
          <a:p>
            <a:endParaRPr lang="en-US" sz="2400" dirty="0"/>
          </a:p>
          <a:p>
            <a:r>
              <a:rPr lang="en-US" sz="2400" dirty="0"/>
              <a:t>This request should not be granted as Lutheran Homes of SC / Lowman Homes have alternate actions available within their own control that can increase the safety of their campus residents without placing an additional injury risk burden on all, young and old travel our community roadways.  </a:t>
            </a:r>
          </a:p>
          <a:p>
            <a:endParaRPr lang="en-US" sz="2400" dirty="0"/>
          </a:p>
          <a:p>
            <a:r>
              <a:rPr lang="en-US" sz="2400" dirty="0"/>
              <a:t>Furthermore, Lutheran Homes of SC/Lowman Homes sold the area property to developers and created the congestion and safety issues they now want to remove and compound off their property.   </a:t>
            </a:r>
          </a:p>
        </p:txBody>
      </p:sp>
    </p:spTree>
    <p:extLst>
      <p:ext uri="{BB962C8B-B14F-4D97-AF65-F5344CB8AC3E}">
        <p14:creationId xmlns:p14="http://schemas.microsoft.com/office/powerpoint/2010/main" val="411467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8169"/>
            <a:ext cx="9160595" cy="615553"/>
          </a:xfrm>
          <a:prstGeom prst="rect">
            <a:avLst/>
          </a:prstGeom>
          <a:solidFill>
            <a:schemeClr val="accent5">
              <a:lumMod val="40000"/>
              <a:lumOff val="60000"/>
            </a:schemeClr>
          </a:solidFill>
        </p:spPr>
        <p:txBody>
          <a:bodyPr wrap="square">
            <a:spAutoFit/>
          </a:bodyPr>
          <a:lstStyle/>
          <a:p>
            <a:pPr algn="ctr"/>
            <a:r>
              <a:rPr lang="en-US" sz="2000" dirty="0">
                <a:latin typeface="+mj-lt"/>
              </a:rPr>
              <a:t>Why South Carolina D.O.T Should Not Abandon “Lowman Home Barn Road” S 40-216</a:t>
            </a:r>
            <a:br>
              <a:rPr lang="en-US" sz="2800" dirty="0"/>
            </a:br>
            <a:r>
              <a:rPr lang="en-US" sz="1400" dirty="0"/>
              <a:t> One of three “Collector Roads” that route traffic to a single Arterial Road “Dutch Fork Road (Hwy-76)</a:t>
            </a:r>
          </a:p>
        </p:txBody>
      </p:sp>
      <p:pic>
        <p:nvPicPr>
          <p:cNvPr id="8" name="Picture 7">
            <a:extLst>
              <a:ext uri="{FF2B5EF4-FFF2-40B4-BE49-F238E27FC236}">
                <a16:creationId xmlns:a16="http://schemas.microsoft.com/office/drawing/2014/main" id="{227B28D2-371B-462F-BBCE-2B8817EE6ED6}"/>
              </a:ext>
            </a:extLst>
          </p:cNvPr>
          <p:cNvPicPr>
            <a:picLocks noChangeAspect="1"/>
          </p:cNvPicPr>
          <p:nvPr/>
        </p:nvPicPr>
        <p:blipFill>
          <a:blip r:embed="rId3"/>
          <a:stretch>
            <a:fillRect/>
          </a:stretch>
        </p:blipFill>
        <p:spPr>
          <a:xfrm>
            <a:off x="303307" y="967206"/>
            <a:ext cx="8617113" cy="5436658"/>
          </a:xfrm>
          <a:prstGeom prst="rect">
            <a:avLst/>
          </a:prstGeom>
          <a:noFill/>
          <a:ln w="28575">
            <a:solidFill>
              <a:schemeClr val="accent5">
                <a:lumMod val="75000"/>
              </a:schemeClr>
            </a:solidFill>
          </a:ln>
        </p:spPr>
      </p:pic>
      <p:cxnSp>
        <p:nvCxnSpPr>
          <p:cNvPr id="10" name="Straight Arrow Connector 9">
            <a:extLst>
              <a:ext uri="{FF2B5EF4-FFF2-40B4-BE49-F238E27FC236}">
                <a16:creationId xmlns:a16="http://schemas.microsoft.com/office/drawing/2014/main" id="{955FC8B6-90EE-4D52-B532-59C5B7FD4122}"/>
              </a:ext>
            </a:extLst>
          </p:cNvPr>
          <p:cNvCxnSpPr>
            <a:cxnSpLocks/>
          </p:cNvCxnSpPr>
          <p:nvPr/>
        </p:nvCxnSpPr>
        <p:spPr>
          <a:xfrm flipV="1">
            <a:off x="3564202" y="3928750"/>
            <a:ext cx="913407" cy="657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341125-5FDC-4319-95D1-7C7181E2FEB5}"/>
              </a:ext>
            </a:extLst>
          </p:cNvPr>
          <p:cNvCxnSpPr>
            <a:cxnSpLocks/>
          </p:cNvCxnSpPr>
          <p:nvPr/>
        </p:nvCxnSpPr>
        <p:spPr>
          <a:xfrm flipH="1" flipV="1">
            <a:off x="4151136" y="2865411"/>
            <a:ext cx="420864" cy="714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EDE16F-6743-4653-A826-CDAC5FEA7A8A}"/>
              </a:ext>
            </a:extLst>
          </p:cNvPr>
          <p:cNvCxnSpPr>
            <a:cxnSpLocks/>
          </p:cNvCxnSpPr>
          <p:nvPr/>
        </p:nvCxnSpPr>
        <p:spPr>
          <a:xfrm flipV="1">
            <a:off x="3124200" y="3931598"/>
            <a:ext cx="0" cy="629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B04C7D-0F2A-4C51-81C1-63B7E19B5826}"/>
              </a:ext>
            </a:extLst>
          </p:cNvPr>
          <p:cNvCxnSpPr>
            <a:cxnSpLocks/>
          </p:cNvCxnSpPr>
          <p:nvPr/>
        </p:nvCxnSpPr>
        <p:spPr>
          <a:xfrm flipH="1" flipV="1">
            <a:off x="3175998" y="2034064"/>
            <a:ext cx="460342" cy="754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6BA61A-6DA3-4972-AC91-F95659BBF15F}"/>
              </a:ext>
            </a:extLst>
          </p:cNvPr>
          <p:cNvCxnSpPr>
            <a:cxnSpLocks/>
          </p:cNvCxnSpPr>
          <p:nvPr/>
        </p:nvCxnSpPr>
        <p:spPr>
          <a:xfrm flipV="1">
            <a:off x="4928014" y="3078682"/>
            <a:ext cx="745112" cy="5348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363679-2C86-4307-9BA4-B4D9DC32648C}"/>
              </a:ext>
            </a:extLst>
          </p:cNvPr>
          <p:cNvCxnSpPr>
            <a:cxnSpLocks/>
          </p:cNvCxnSpPr>
          <p:nvPr/>
        </p:nvCxnSpPr>
        <p:spPr>
          <a:xfrm flipV="1">
            <a:off x="3372832" y="3174477"/>
            <a:ext cx="368431" cy="409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576284-00D1-4600-923C-5C6CCB48CA0E}"/>
              </a:ext>
            </a:extLst>
          </p:cNvPr>
          <p:cNvCxnSpPr>
            <a:cxnSpLocks/>
          </p:cNvCxnSpPr>
          <p:nvPr/>
        </p:nvCxnSpPr>
        <p:spPr>
          <a:xfrm flipV="1">
            <a:off x="866089" y="2437579"/>
            <a:ext cx="76200" cy="1069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B045CC-3EFB-47B7-A77A-4ADB1E46D505}"/>
              </a:ext>
            </a:extLst>
          </p:cNvPr>
          <p:cNvCxnSpPr>
            <a:cxnSpLocks/>
          </p:cNvCxnSpPr>
          <p:nvPr/>
        </p:nvCxnSpPr>
        <p:spPr>
          <a:xfrm flipH="1" flipV="1">
            <a:off x="894947" y="4017912"/>
            <a:ext cx="209631" cy="457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2B567B-1BFE-4A43-A92C-14001D2CCF66}"/>
              </a:ext>
            </a:extLst>
          </p:cNvPr>
          <p:cNvCxnSpPr>
            <a:cxnSpLocks/>
          </p:cNvCxnSpPr>
          <p:nvPr/>
        </p:nvCxnSpPr>
        <p:spPr>
          <a:xfrm flipH="1" flipV="1">
            <a:off x="1135586" y="4833201"/>
            <a:ext cx="236014" cy="4084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183F891-BD6C-4AAD-B0E6-DBB8DA02A105}"/>
              </a:ext>
            </a:extLst>
          </p:cNvPr>
          <p:cNvCxnSpPr>
            <a:cxnSpLocks/>
          </p:cNvCxnSpPr>
          <p:nvPr/>
        </p:nvCxnSpPr>
        <p:spPr>
          <a:xfrm flipH="1" flipV="1">
            <a:off x="2155121" y="5031164"/>
            <a:ext cx="381000" cy="210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A4A9696-33D2-4757-A0E0-87AC40E6C671}"/>
              </a:ext>
            </a:extLst>
          </p:cNvPr>
          <p:cNvCxnSpPr>
            <a:cxnSpLocks/>
          </p:cNvCxnSpPr>
          <p:nvPr/>
        </p:nvCxnSpPr>
        <p:spPr>
          <a:xfrm flipV="1">
            <a:off x="2648326" y="4833201"/>
            <a:ext cx="399674" cy="3507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CF908D-946D-43FE-A9B8-09DD7B451960}"/>
              </a:ext>
            </a:extLst>
          </p:cNvPr>
          <p:cNvCxnSpPr>
            <a:cxnSpLocks/>
          </p:cNvCxnSpPr>
          <p:nvPr/>
        </p:nvCxnSpPr>
        <p:spPr>
          <a:xfrm flipH="1" flipV="1">
            <a:off x="4611864" y="3810000"/>
            <a:ext cx="337994" cy="838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B6A8305-0A37-4F0C-AA26-74335FE3D9AC}"/>
              </a:ext>
            </a:extLst>
          </p:cNvPr>
          <p:cNvCxnSpPr>
            <a:cxnSpLocks/>
          </p:cNvCxnSpPr>
          <p:nvPr/>
        </p:nvCxnSpPr>
        <p:spPr>
          <a:xfrm flipH="1" flipV="1">
            <a:off x="2263136" y="5763229"/>
            <a:ext cx="82485" cy="261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1" name="TextBox 1030">
            <a:extLst>
              <a:ext uri="{FF2B5EF4-FFF2-40B4-BE49-F238E27FC236}">
                <a16:creationId xmlns:a16="http://schemas.microsoft.com/office/drawing/2014/main" id="{B940E1AC-3E1A-4119-A964-38C7E57F87C9}"/>
              </a:ext>
            </a:extLst>
          </p:cNvPr>
          <p:cNvSpPr txBox="1"/>
          <p:nvPr/>
        </p:nvSpPr>
        <p:spPr>
          <a:xfrm>
            <a:off x="894947" y="639027"/>
            <a:ext cx="3528422" cy="584775"/>
          </a:xfrm>
          <a:prstGeom prst="rect">
            <a:avLst/>
          </a:prstGeom>
          <a:solidFill>
            <a:srgbClr val="FFFF00"/>
          </a:solidFill>
        </p:spPr>
        <p:txBody>
          <a:bodyPr wrap="square" rtlCol="0">
            <a:spAutoFit/>
          </a:bodyPr>
          <a:lstStyle/>
          <a:p>
            <a:pPr algn="ctr"/>
            <a:r>
              <a:rPr lang="en-US" sz="1600" dirty="0"/>
              <a:t>Primary Route to Spring Hill High School, Chapin Middle, and CATE Center</a:t>
            </a:r>
          </a:p>
        </p:txBody>
      </p:sp>
      <p:cxnSp>
        <p:nvCxnSpPr>
          <p:cNvPr id="81" name="Straight Arrow Connector 80">
            <a:extLst>
              <a:ext uri="{FF2B5EF4-FFF2-40B4-BE49-F238E27FC236}">
                <a16:creationId xmlns:a16="http://schemas.microsoft.com/office/drawing/2014/main" id="{04D652E2-D7C9-4A66-A5F0-A6A239F323B7}"/>
              </a:ext>
            </a:extLst>
          </p:cNvPr>
          <p:cNvCxnSpPr>
            <a:cxnSpLocks/>
          </p:cNvCxnSpPr>
          <p:nvPr/>
        </p:nvCxnSpPr>
        <p:spPr>
          <a:xfrm flipH="1" flipV="1">
            <a:off x="2923627" y="1170523"/>
            <a:ext cx="50971" cy="3780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8F9CE70A-84C6-4EB9-9E65-DE99955CE7B3}"/>
              </a:ext>
            </a:extLst>
          </p:cNvPr>
          <p:cNvCxnSpPr>
            <a:cxnSpLocks/>
          </p:cNvCxnSpPr>
          <p:nvPr/>
        </p:nvCxnSpPr>
        <p:spPr>
          <a:xfrm flipV="1">
            <a:off x="1088030" y="1498646"/>
            <a:ext cx="1461465" cy="417324"/>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E4FFC2BF-4D5E-4691-82B2-758059756126}"/>
              </a:ext>
            </a:extLst>
          </p:cNvPr>
          <p:cNvSpPr txBox="1"/>
          <p:nvPr/>
        </p:nvSpPr>
        <p:spPr>
          <a:xfrm rot="20727086">
            <a:off x="1389978" y="1380001"/>
            <a:ext cx="914400" cy="276999"/>
          </a:xfrm>
          <a:prstGeom prst="rect">
            <a:avLst/>
          </a:prstGeom>
          <a:noFill/>
        </p:spPr>
        <p:txBody>
          <a:bodyPr wrap="square" rtlCol="0">
            <a:spAutoFit/>
          </a:bodyPr>
          <a:lstStyle/>
          <a:p>
            <a:r>
              <a:rPr lang="en-US" sz="1200" dirty="0">
                <a:solidFill>
                  <a:srgbClr val="00B050"/>
                </a:solidFill>
              </a:rPr>
              <a:t>0.5 Miles</a:t>
            </a:r>
          </a:p>
        </p:txBody>
      </p:sp>
      <p:cxnSp>
        <p:nvCxnSpPr>
          <p:cNvPr id="89" name="Straight Arrow Connector 88">
            <a:extLst>
              <a:ext uri="{FF2B5EF4-FFF2-40B4-BE49-F238E27FC236}">
                <a16:creationId xmlns:a16="http://schemas.microsoft.com/office/drawing/2014/main" id="{9097A959-6F90-4E90-96D6-46D918A0D63A}"/>
              </a:ext>
            </a:extLst>
          </p:cNvPr>
          <p:cNvCxnSpPr>
            <a:cxnSpLocks/>
          </p:cNvCxnSpPr>
          <p:nvPr/>
        </p:nvCxnSpPr>
        <p:spPr>
          <a:xfrm>
            <a:off x="6447456" y="2524005"/>
            <a:ext cx="1395014" cy="163619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CE4BC41-A7AD-423E-AA91-3092214D8A40}"/>
              </a:ext>
            </a:extLst>
          </p:cNvPr>
          <p:cNvSpPr txBox="1"/>
          <p:nvPr/>
        </p:nvSpPr>
        <p:spPr>
          <a:xfrm rot="3059170">
            <a:off x="6606142" y="3326933"/>
            <a:ext cx="914400" cy="276999"/>
          </a:xfrm>
          <a:prstGeom prst="rect">
            <a:avLst/>
          </a:prstGeom>
          <a:noFill/>
        </p:spPr>
        <p:txBody>
          <a:bodyPr wrap="square" rtlCol="0">
            <a:spAutoFit/>
          </a:bodyPr>
          <a:lstStyle/>
          <a:p>
            <a:r>
              <a:rPr lang="en-US" sz="1200" dirty="0">
                <a:solidFill>
                  <a:srgbClr val="00B050"/>
                </a:solidFill>
              </a:rPr>
              <a:t>0.6 Miles</a:t>
            </a:r>
          </a:p>
        </p:txBody>
      </p:sp>
      <p:cxnSp>
        <p:nvCxnSpPr>
          <p:cNvPr id="96" name="Straight Arrow Connector 95">
            <a:extLst>
              <a:ext uri="{FF2B5EF4-FFF2-40B4-BE49-F238E27FC236}">
                <a16:creationId xmlns:a16="http://schemas.microsoft.com/office/drawing/2014/main" id="{375B09CC-BE48-4241-84F6-1FEAA946E418}"/>
              </a:ext>
            </a:extLst>
          </p:cNvPr>
          <p:cNvCxnSpPr>
            <a:cxnSpLocks/>
          </p:cNvCxnSpPr>
          <p:nvPr/>
        </p:nvCxnSpPr>
        <p:spPr>
          <a:xfrm>
            <a:off x="4618397" y="1911647"/>
            <a:ext cx="1647445" cy="59484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7D600F5-5AF0-49B3-99E9-69C2D9D5422B}"/>
              </a:ext>
            </a:extLst>
          </p:cNvPr>
          <p:cNvCxnSpPr>
            <a:cxnSpLocks/>
            <a:endCxn id="106" idx="1"/>
          </p:cNvCxnSpPr>
          <p:nvPr/>
        </p:nvCxnSpPr>
        <p:spPr>
          <a:xfrm>
            <a:off x="3159852" y="1606651"/>
            <a:ext cx="741276" cy="9043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C2358FA-1374-4BE4-92DF-3E86A08158F3}"/>
              </a:ext>
            </a:extLst>
          </p:cNvPr>
          <p:cNvSpPr txBox="1"/>
          <p:nvPr/>
        </p:nvSpPr>
        <p:spPr>
          <a:xfrm rot="1112135">
            <a:off x="3876665" y="1708496"/>
            <a:ext cx="943173" cy="276999"/>
          </a:xfrm>
          <a:prstGeom prst="rect">
            <a:avLst/>
          </a:prstGeom>
          <a:noFill/>
        </p:spPr>
        <p:txBody>
          <a:bodyPr wrap="square" rtlCol="0">
            <a:spAutoFit/>
          </a:bodyPr>
          <a:lstStyle/>
          <a:p>
            <a:r>
              <a:rPr lang="en-US" sz="1200" dirty="0">
                <a:solidFill>
                  <a:srgbClr val="00B050"/>
                </a:solidFill>
              </a:rPr>
              <a:t>0.7 Miles</a:t>
            </a:r>
          </a:p>
        </p:txBody>
      </p:sp>
      <p:sp>
        <p:nvSpPr>
          <p:cNvPr id="2" name="TextBox 1">
            <a:extLst>
              <a:ext uri="{FF2B5EF4-FFF2-40B4-BE49-F238E27FC236}">
                <a16:creationId xmlns:a16="http://schemas.microsoft.com/office/drawing/2014/main" id="{A79B0DC7-3B42-42DD-90EF-4A00B4731B00}"/>
              </a:ext>
            </a:extLst>
          </p:cNvPr>
          <p:cNvSpPr txBox="1"/>
          <p:nvPr/>
        </p:nvSpPr>
        <p:spPr>
          <a:xfrm>
            <a:off x="1364474" y="4388797"/>
            <a:ext cx="1395015" cy="461665"/>
          </a:xfrm>
          <a:prstGeom prst="rect">
            <a:avLst/>
          </a:prstGeom>
          <a:solidFill>
            <a:srgbClr val="FFFF00"/>
          </a:solidFill>
        </p:spPr>
        <p:txBody>
          <a:bodyPr wrap="square" rtlCol="0">
            <a:spAutoFit/>
          </a:bodyPr>
          <a:lstStyle/>
          <a:p>
            <a:r>
              <a:rPr lang="en-US" sz="1200" dirty="0"/>
              <a:t>Lake Murray</a:t>
            </a:r>
          </a:p>
          <a:p>
            <a:r>
              <a:rPr lang="en-US" sz="1200" dirty="0"/>
              <a:t>Elementary School</a:t>
            </a:r>
          </a:p>
        </p:txBody>
      </p:sp>
      <p:sp>
        <p:nvSpPr>
          <p:cNvPr id="31" name="Freeform 30">
            <a:extLst>
              <a:ext uri="{FF2B5EF4-FFF2-40B4-BE49-F238E27FC236}">
                <a16:creationId xmlns:a16="http://schemas.microsoft.com/office/drawing/2014/main" id="{D3510744-0B44-7B41-A1CE-9C451323C372}"/>
              </a:ext>
            </a:extLst>
          </p:cNvPr>
          <p:cNvSpPr/>
          <p:nvPr/>
        </p:nvSpPr>
        <p:spPr>
          <a:xfrm>
            <a:off x="2340730" y="2471351"/>
            <a:ext cx="4068308" cy="3929449"/>
          </a:xfrm>
          <a:custGeom>
            <a:avLst/>
            <a:gdLst>
              <a:gd name="connsiteX0" fmla="*/ 237713 w 4068308"/>
              <a:gd name="connsiteY0" fmla="*/ 3929449 h 3929449"/>
              <a:gd name="connsiteX1" fmla="*/ 40005 w 4068308"/>
              <a:gd name="connsiteY1" fmla="*/ 3492844 h 3929449"/>
              <a:gd name="connsiteX2" fmla="*/ 15292 w 4068308"/>
              <a:gd name="connsiteY2" fmla="*/ 3179806 h 3929449"/>
              <a:gd name="connsiteX3" fmla="*/ 221238 w 4068308"/>
              <a:gd name="connsiteY3" fmla="*/ 2924433 h 3929449"/>
              <a:gd name="connsiteX4" fmla="*/ 1267443 w 4068308"/>
              <a:gd name="connsiteY4" fmla="*/ 1993557 h 3929449"/>
              <a:gd name="connsiteX5" fmla="*/ 2288935 w 4068308"/>
              <a:gd name="connsiteY5" fmla="*/ 1276865 h 3929449"/>
              <a:gd name="connsiteX6" fmla="*/ 4068308 w 4068308"/>
              <a:gd name="connsiteY6" fmla="*/ 0 h 39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8308" h="3929449">
                <a:moveTo>
                  <a:pt x="237713" y="3929449"/>
                </a:moveTo>
                <a:cubicBezTo>
                  <a:pt x="157394" y="3773616"/>
                  <a:pt x="77075" y="3617784"/>
                  <a:pt x="40005" y="3492844"/>
                </a:cubicBezTo>
                <a:cubicBezTo>
                  <a:pt x="2935" y="3367903"/>
                  <a:pt x="-14914" y="3274541"/>
                  <a:pt x="15292" y="3179806"/>
                </a:cubicBezTo>
                <a:cubicBezTo>
                  <a:pt x="45497" y="3085071"/>
                  <a:pt x="12546" y="3122141"/>
                  <a:pt x="221238" y="2924433"/>
                </a:cubicBezTo>
                <a:cubicBezTo>
                  <a:pt x="429930" y="2726725"/>
                  <a:pt x="922827" y="2268152"/>
                  <a:pt x="1267443" y="1993557"/>
                </a:cubicBezTo>
                <a:cubicBezTo>
                  <a:pt x="1612059" y="1718962"/>
                  <a:pt x="2288935" y="1276865"/>
                  <a:pt x="2288935" y="1276865"/>
                </a:cubicBezTo>
                <a:lnTo>
                  <a:pt x="4068308" y="0"/>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E2D93A78-9867-9C4A-BEA0-FC7C742BE007}"/>
              </a:ext>
            </a:extLst>
          </p:cNvPr>
          <p:cNvSpPr/>
          <p:nvPr/>
        </p:nvSpPr>
        <p:spPr>
          <a:xfrm>
            <a:off x="1466935" y="5106748"/>
            <a:ext cx="1136221" cy="231371"/>
          </a:xfrm>
          <a:custGeom>
            <a:avLst/>
            <a:gdLst>
              <a:gd name="connsiteX0" fmla="*/ 1120346 w 1120346"/>
              <a:gd name="connsiteY0" fmla="*/ 231147 h 231147"/>
              <a:gd name="connsiteX1" fmla="*/ 864973 w 1120346"/>
              <a:gd name="connsiteY1" fmla="*/ 99342 h 231147"/>
              <a:gd name="connsiteX2" fmla="*/ 510746 w 1120346"/>
              <a:gd name="connsiteY2" fmla="*/ 487 h 231147"/>
              <a:gd name="connsiteX3" fmla="*/ 0 w 1120346"/>
              <a:gd name="connsiteY3" fmla="*/ 140531 h 231147"/>
              <a:gd name="connsiteX0" fmla="*/ 1136221 w 1136221"/>
              <a:gd name="connsiteY0" fmla="*/ 231371 h 231371"/>
              <a:gd name="connsiteX1" fmla="*/ 880848 w 1136221"/>
              <a:gd name="connsiteY1" fmla="*/ 99566 h 231371"/>
              <a:gd name="connsiteX2" fmla="*/ 526621 w 1136221"/>
              <a:gd name="connsiteY2" fmla="*/ 711 h 231371"/>
              <a:gd name="connsiteX3" fmla="*/ 0 w 1136221"/>
              <a:gd name="connsiteY3" fmla="*/ 150280 h 231371"/>
            </a:gdLst>
            <a:ahLst/>
            <a:cxnLst>
              <a:cxn ang="0">
                <a:pos x="connsiteX0" y="connsiteY0"/>
              </a:cxn>
              <a:cxn ang="0">
                <a:pos x="connsiteX1" y="connsiteY1"/>
              </a:cxn>
              <a:cxn ang="0">
                <a:pos x="connsiteX2" y="connsiteY2"/>
              </a:cxn>
              <a:cxn ang="0">
                <a:pos x="connsiteX3" y="connsiteY3"/>
              </a:cxn>
            </a:cxnLst>
            <a:rect l="l" t="t" r="r" b="b"/>
            <a:pathLst>
              <a:path w="1136221" h="231371">
                <a:moveTo>
                  <a:pt x="1136221" y="231371"/>
                </a:moveTo>
                <a:cubicBezTo>
                  <a:pt x="1059334" y="184690"/>
                  <a:pt x="982448" y="138009"/>
                  <a:pt x="880848" y="99566"/>
                </a:cubicBezTo>
                <a:cubicBezTo>
                  <a:pt x="779248" y="61123"/>
                  <a:pt x="673429" y="-7741"/>
                  <a:pt x="526621" y="711"/>
                </a:cubicBezTo>
                <a:cubicBezTo>
                  <a:pt x="379813" y="9163"/>
                  <a:pt x="183292" y="83690"/>
                  <a:pt x="0" y="15028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AD60F0BB-DF0F-1542-8122-F5B730E720C2}"/>
              </a:ext>
            </a:extLst>
          </p:cNvPr>
          <p:cNvSpPr/>
          <p:nvPr/>
        </p:nvSpPr>
        <p:spPr>
          <a:xfrm>
            <a:off x="790330" y="2207741"/>
            <a:ext cx="682356" cy="3061987"/>
          </a:xfrm>
          <a:custGeom>
            <a:avLst/>
            <a:gdLst>
              <a:gd name="connsiteX0" fmla="*/ 676006 w 676006"/>
              <a:gd name="connsiteY0" fmla="*/ 3039762 h 3039762"/>
              <a:gd name="connsiteX1" fmla="*/ 486536 w 676006"/>
              <a:gd name="connsiteY1" fmla="*/ 2660821 h 3039762"/>
              <a:gd name="connsiteX2" fmla="*/ 157022 w 676006"/>
              <a:gd name="connsiteY2" fmla="*/ 2067697 h 3039762"/>
              <a:gd name="connsiteX3" fmla="*/ 8741 w 676006"/>
              <a:gd name="connsiteY3" fmla="*/ 1721708 h 3039762"/>
              <a:gd name="connsiteX4" fmla="*/ 25217 w 676006"/>
              <a:gd name="connsiteY4" fmla="*/ 1243913 h 3039762"/>
              <a:gd name="connsiteX5" fmla="*/ 91120 w 676006"/>
              <a:gd name="connsiteY5" fmla="*/ 0 h 3039762"/>
              <a:gd name="connsiteX0" fmla="*/ 679181 w 679181"/>
              <a:gd name="connsiteY0" fmla="*/ 3058812 h 3058812"/>
              <a:gd name="connsiteX1" fmla="*/ 486536 w 679181"/>
              <a:gd name="connsiteY1" fmla="*/ 2660821 h 3058812"/>
              <a:gd name="connsiteX2" fmla="*/ 157022 w 679181"/>
              <a:gd name="connsiteY2" fmla="*/ 2067697 h 3058812"/>
              <a:gd name="connsiteX3" fmla="*/ 8741 w 679181"/>
              <a:gd name="connsiteY3" fmla="*/ 1721708 h 3058812"/>
              <a:gd name="connsiteX4" fmla="*/ 25217 w 679181"/>
              <a:gd name="connsiteY4" fmla="*/ 1243913 h 3058812"/>
              <a:gd name="connsiteX5" fmla="*/ 91120 w 679181"/>
              <a:gd name="connsiteY5" fmla="*/ 0 h 3058812"/>
              <a:gd name="connsiteX0" fmla="*/ 682356 w 682356"/>
              <a:gd name="connsiteY0" fmla="*/ 3061987 h 3061987"/>
              <a:gd name="connsiteX1" fmla="*/ 486536 w 682356"/>
              <a:gd name="connsiteY1" fmla="*/ 2660821 h 3061987"/>
              <a:gd name="connsiteX2" fmla="*/ 157022 w 682356"/>
              <a:gd name="connsiteY2" fmla="*/ 2067697 h 3061987"/>
              <a:gd name="connsiteX3" fmla="*/ 8741 w 682356"/>
              <a:gd name="connsiteY3" fmla="*/ 1721708 h 3061987"/>
              <a:gd name="connsiteX4" fmla="*/ 25217 w 682356"/>
              <a:gd name="connsiteY4" fmla="*/ 1243913 h 3061987"/>
              <a:gd name="connsiteX5" fmla="*/ 91120 w 682356"/>
              <a:gd name="connsiteY5" fmla="*/ 0 h 30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356" h="3061987">
                <a:moveTo>
                  <a:pt x="682356" y="3061987"/>
                </a:moveTo>
                <a:cubicBezTo>
                  <a:pt x="630869" y="2953522"/>
                  <a:pt x="574092" y="2826536"/>
                  <a:pt x="486536" y="2660821"/>
                </a:cubicBezTo>
                <a:cubicBezTo>
                  <a:pt x="398980" y="2495106"/>
                  <a:pt x="236655" y="2224216"/>
                  <a:pt x="157022" y="2067697"/>
                </a:cubicBezTo>
                <a:cubicBezTo>
                  <a:pt x="77389" y="1911178"/>
                  <a:pt x="30708" y="1859005"/>
                  <a:pt x="8741" y="1721708"/>
                </a:cubicBezTo>
                <a:cubicBezTo>
                  <a:pt x="-13226" y="1584411"/>
                  <a:pt x="11487" y="1530864"/>
                  <a:pt x="25217" y="1243913"/>
                </a:cubicBezTo>
                <a:cubicBezTo>
                  <a:pt x="38947" y="956962"/>
                  <a:pt x="65033" y="478481"/>
                  <a:pt x="91120"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164DFD56-B4BA-C44B-B8E5-C84B9871B291}"/>
              </a:ext>
            </a:extLst>
          </p:cNvPr>
          <p:cNvSpPr txBox="1"/>
          <p:nvPr/>
        </p:nvSpPr>
        <p:spPr>
          <a:xfrm rot="19475909">
            <a:off x="2229665" y="3523383"/>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Lowman Home Barn Rd.</a:t>
            </a:r>
          </a:p>
        </p:txBody>
      </p:sp>
      <p:sp>
        <p:nvSpPr>
          <p:cNvPr id="57" name="TextBox 56">
            <a:extLst>
              <a:ext uri="{FF2B5EF4-FFF2-40B4-BE49-F238E27FC236}">
                <a16:creationId xmlns:a16="http://schemas.microsoft.com/office/drawing/2014/main" id="{684A31A3-9F49-2149-9077-7FC6FC65586E}"/>
              </a:ext>
            </a:extLst>
          </p:cNvPr>
          <p:cNvSpPr txBox="1"/>
          <p:nvPr/>
        </p:nvSpPr>
        <p:spPr>
          <a:xfrm rot="3628557">
            <a:off x="3757764" y="2926349"/>
            <a:ext cx="1375813" cy="307777"/>
          </a:xfrm>
          <a:prstGeom prst="rect">
            <a:avLst/>
          </a:prstGeom>
          <a:solidFill>
            <a:schemeClr val="bg1">
              <a:alpha val="58000"/>
            </a:schemeClr>
          </a:solidFill>
          <a:effectLst>
            <a:softEdge rad="50800"/>
          </a:effectLst>
        </p:spPr>
        <p:txBody>
          <a:bodyPr wrap="square" rtlCol="0">
            <a:spAutoFit/>
          </a:bodyPr>
          <a:lstStyle/>
          <a:p>
            <a:pPr algn="ctr"/>
            <a:r>
              <a:rPr lang="en-US" sz="1400" dirty="0"/>
              <a:t>Reformation Rd.</a:t>
            </a:r>
          </a:p>
        </p:txBody>
      </p:sp>
      <p:sp>
        <p:nvSpPr>
          <p:cNvPr id="58" name="TextBox 57">
            <a:extLst>
              <a:ext uri="{FF2B5EF4-FFF2-40B4-BE49-F238E27FC236}">
                <a16:creationId xmlns:a16="http://schemas.microsoft.com/office/drawing/2014/main" id="{FD152FF6-9BA0-6E4D-A398-0D576C6CC725}"/>
              </a:ext>
            </a:extLst>
          </p:cNvPr>
          <p:cNvSpPr txBox="1"/>
          <p:nvPr/>
        </p:nvSpPr>
        <p:spPr>
          <a:xfrm rot="19418240">
            <a:off x="4684578" y="3172297"/>
            <a:ext cx="1752278" cy="307777"/>
          </a:xfrm>
          <a:prstGeom prst="rect">
            <a:avLst/>
          </a:prstGeom>
          <a:solidFill>
            <a:schemeClr val="bg1">
              <a:alpha val="58000"/>
            </a:schemeClr>
          </a:solidFill>
          <a:effectLst>
            <a:softEdge rad="50800"/>
          </a:effectLst>
        </p:spPr>
        <p:txBody>
          <a:bodyPr wrap="square" rtlCol="0">
            <a:spAutoFit/>
          </a:bodyPr>
          <a:lstStyle/>
          <a:p>
            <a:pPr algn="ctr"/>
            <a:r>
              <a:rPr lang="en-US" sz="1400" dirty="0"/>
              <a:t>Johnson Marina Rd.</a:t>
            </a:r>
          </a:p>
        </p:txBody>
      </p:sp>
      <p:sp>
        <p:nvSpPr>
          <p:cNvPr id="7" name="Freeform 6">
            <a:extLst>
              <a:ext uri="{FF2B5EF4-FFF2-40B4-BE49-F238E27FC236}">
                <a16:creationId xmlns:a16="http://schemas.microsoft.com/office/drawing/2014/main" id="{DCDE366A-E287-A04E-B6BD-D0916CF5552D}"/>
              </a:ext>
            </a:extLst>
          </p:cNvPr>
          <p:cNvSpPr/>
          <p:nvPr/>
        </p:nvSpPr>
        <p:spPr>
          <a:xfrm>
            <a:off x="3266291" y="2847685"/>
            <a:ext cx="557564" cy="1889125"/>
          </a:xfrm>
          <a:custGeom>
            <a:avLst/>
            <a:gdLst>
              <a:gd name="connsiteX0" fmla="*/ 25816 w 555753"/>
              <a:gd name="connsiteY0" fmla="*/ 1943100 h 1943100"/>
              <a:gd name="connsiteX1" fmla="*/ 5034 w 555753"/>
              <a:gd name="connsiteY1" fmla="*/ 1049482 h 1943100"/>
              <a:gd name="connsiteX2" fmla="*/ 108943 w 555753"/>
              <a:gd name="connsiteY2" fmla="*/ 561109 h 1943100"/>
              <a:gd name="connsiteX3" fmla="*/ 451843 w 555753"/>
              <a:gd name="connsiteY3" fmla="*/ 290946 h 1943100"/>
              <a:gd name="connsiteX4" fmla="*/ 555753 w 555753"/>
              <a:gd name="connsiteY4" fmla="*/ 0 h 1943100"/>
              <a:gd name="connsiteX5" fmla="*/ 555753 w 555753"/>
              <a:gd name="connsiteY5" fmla="*/ 0 h 1943100"/>
              <a:gd name="connsiteX0" fmla="*/ 27627 w 557564"/>
              <a:gd name="connsiteY0" fmla="*/ 1943100 h 1943100"/>
              <a:gd name="connsiteX1" fmla="*/ 6845 w 557564"/>
              <a:gd name="connsiteY1" fmla="*/ 1049482 h 1943100"/>
              <a:gd name="connsiteX2" fmla="*/ 136154 w 557564"/>
              <a:gd name="connsiteY2" fmla="*/ 573809 h 1943100"/>
              <a:gd name="connsiteX3" fmla="*/ 453654 w 557564"/>
              <a:gd name="connsiteY3" fmla="*/ 290946 h 1943100"/>
              <a:gd name="connsiteX4" fmla="*/ 557564 w 557564"/>
              <a:gd name="connsiteY4" fmla="*/ 0 h 1943100"/>
              <a:gd name="connsiteX5" fmla="*/ 557564 w 557564"/>
              <a:gd name="connsiteY5" fmla="*/ 0 h 1943100"/>
              <a:gd name="connsiteX0" fmla="*/ 27627 w 557564"/>
              <a:gd name="connsiteY0" fmla="*/ 1943100 h 1943100"/>
              <a:gd name="connsiteX1" fmla="*/ 6845 w 557564"/>
              <a:gd name="connsiteY1" fmla="*/ 1049482 h 1943100"/>
              <a:gd name="connsiteX2" fmla="*/ 136154 w 557564"/>
              <a:gd name="connsiteY2" fmla="*/ 573809 h 1943100"/>
              <a:gd name="connsiteX3" fmla="*/ 483287 w 557564"/>
              <a:gd name="connsiteY3" fmla="*/ 257080 h 1943100"/>
              <a:gd name="connsiteX4" fmla="*/ 557564 w 557564"/>
              <a:gd name="connsiteY4" fmla="*/ 0 h 1943100"/>
              <a:gd name="connsiteX5" fmla="*/ 557564 w 557564"/>
              <a:gd name="connsiteY5" fmla="*/ 0 h 1943100"/>
              <a:gd name="connsiteX0" fmla="*/ 27627 w 557564"/>
              <a:gd name="connsiteY0" fmla="*/ 1920875 h 1920875"/>
              <a:gd name="connsiteX1" fmla="*/ 6845 w 557564"/>
              <a:gd name="connsiteY1" fmla="*/ 1049482 h 1920875"/>
              <a:gd name="connsiteX2" fmla="*/ 136154 w 557564"/>
              <a:gd name="connsiteY2" fmla="*/ 573809 h 1920875"/>
              <a:gd name="connsiteX3" fmla="*/ 483287 w 557564"/>
              <a:gd name="connsiteY3" fmla="*/ 257080 h 1920875"/>
              <a:gd name="connsiteX4" fmla="*/ 557564 w 557564"/>
              <a:gd name="connsiteY4" fmla="*/ 0 h 1920875"/>
              <a:gd name="connsiteX5" fmla="*/ 557564 w 557564"/>
              <a:gd name="connsiteY5" fmla="*/ 0 h 1920875"/>
              <a:gd name="connsiteX0" fmla="*/ 27627 w 567089"/>
              <a:gd name="connsiteY0" fmla="*/ 2012950 h 2012950"/>
              <a:gd name="connsiteX1" fmla="*/ 6845 w 567089"/>
              <a:gd name="connsiteY1" fmla="*/ 1141557 h 2012950"/>
              <a:gd name="connsiteX2" fmla="*/ 136154 w 567089"/>
              <a:gd name="connsiteY2" fmla="*/ 665884 h 2012950"/>
              <a:gd name="connsiteX3" fmla="*/ 483287 w 567089"/>
              <a:gd name="connsiteY3" fmla="*/ 349155 h 2012950"/>
              <a:gd name="connsiteX4" fmla="*/ 557564 w 567089"/>
              <a:gd name="connsiteY4" fmla="*/ 92075 h 2012950"/>
              <a:gd name="connsiteX5" fmla="*/ 567089 w 567089"/>
              <a:gd name="connsiteY5" fmla="*/ 0 h 2012950"/>
              <a:gd name="connsiteX0" fmla="*/ 27627 w 567089"/>
              <a:gd name="connsiteY0" fmla="*/ 2012950 h 2012950"/>
              <a:gd name="connsiteX1" fmla="*/ 6845 w 567089"/>
              <a:gd name="connsiteY1" fmla="*/ 1141557 h 2012950"/>
              <a:gd name="connsiteX2" fmla="*/ 136154 w 567089"/>
              <a:gd name="connsiteY2" fmla="*/ 665884 h 2012950"/>
              <a:gd name="connsiteX3" fmla="*/ 483287 w 567089"/>
              <a:gd name="connsiteY3" fmla="*/ 349155 h 2012950"/>
              <a:gd name="connsiteX4" fmla="*/ 557564 w 567089"/>
              <a:gd name="connsiteY4" fmla="*/ 123825 h 2012950"/>
              <a:gd name="connsiteX5" fmla="*/ 567089 w 567089"/>
              <a:gd name="connsiteY5" fmla="*/ 0 h 2012950"/>
              <a:gd name="connsiteX0" fmla="*/ 27627 w 557564"/>
              <a:gd name="connsiteY0" fmla="*/ 1889125 h 1889125"/>
              <a:gd name="connsiteX1" fmla="*/ 6845 w 557564"/>
              <a:gd name="connsiteY1" fmla="*/ 1017732 h 1889125"/>
              <a:gd name="connsiteX2" fmla="*/ 136154 w 557564"/>
              <a:gd name="connsiteY2" fmla="*/ 542059 h 1889125"/>
              <a:gd name="connsiteX3" fmla="*/ 483287 w 557564"/>
              <a:gd name="connsiteY3" fmla="*/ 225330 h 1889125"/>
              <a:gd name="connsiteX4" fmla="*/ 557564 w 557564"/>
              <a:gd name="connsiteY4" fmla="*/ 0 h 188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64" h="1889125">
                <a:moveTo>
                  <a:pt x="27627" y="1889125"/>
                </a:moveTo>
                <a:cubicBezTo>
                  <a:pt x="10309" y="1557482"/>
                  <a:pt x="-11243" y="1242243"/>
                  <a:pt x="6845" y="1017732"/>
                </a:cubicBezTo>
                <a:cubicBezTo>
                  <a:pt x="24933" y="793221"/>
                  <a:pt x="56747" y="674126"/>
                  <a:pt x="136154" y="542059"/>
                </a:cubicBezTo>
                <a:cubicBezTo>
                  <a:pt x="215561" y="409992"/>
                  <a:pt x="413052" y="315673"/>
                  <a:pt x="483287" y="225330"/>
                </a:cubicBezTo>
                <a:cubicBezTo>
                  <a:pt x="553522" y="134987"/>
                  <a:pt x="543597" y="58192"/>
                  <a:pt x="557564" y="0"/>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299BCDE2-05E6-1140-B011-EA53ACAEE972}"/>
              </a:ext>
            </a:extLst>
          </p:cNvPr>
          <p:cNvSpPr/>
          <p:nvPr/>
        </p:nvSpPr>
        <p:spPr>
          <a:xfrm>
            <a:off x="3818467" y="2841903"/>
            <a:ext cx="770466" cy="921531"/>
          </a:xfrm>
          <a:custGeom>
            <a:avLst/>
            <a:gdLst>
              <a:gd name="connsiteX0" fmla="*/ 770466 w 770466"/>
              <a:gd name="connsiteY0" fmla="*/ 940195 h 940195"/>
              <a:gd name="connsiteX1" fmla="*/ 474133 w 770466"/>
              <a:gd name="connsiteY1" fmla="*/ 360229 h 940195"/>
              <a:gd name="connsiteX2" fmla="*/ 232833 w 770466"/>
              <a:gd name="connsiteY2" fmla="*/ 34262 h 940195"/>
              <a:gd name="connsiteX3" fmla="*/ 0 w 770466"/>
              <a:gd name="connsiteY3" fmla="*/ 25795 h 940195"/>
              <a:gd name="connsiteX0" fmla="*/ 770466 w 770466"/>
              <a:gd name="connsiteY0" fmla="*/ 931045 h 931045"/>
              <a:gd name="connsiteX1" fmla="*/ 474133 w 770466"/>
              <a:gd name="connsiteY1" fmla="*/ 351079 h 931045"/>
              <a:gd name="connsiteX2" fmla="*/ 248708 w 770466"/>
              <a:gd name="connsiteY2" fmla="*/ 44162 h 931045"/>
              <a:gd name="connsiteX3" fmla="*/ 0 w 770466"/>
              <a:gd name="connsiteY3" fmla="*/ 16645 h 931045"/>
              <a:gd name="connsiteX0" fmla="*/ 770466 w 770466"/>
              <a:gd name="connsiteY0" fmla="*/ 928270 h 928270"/>
              <a:gd name="connsiteX1" fmla="*/ 474133 w 770466"/>
              <a:gd name="connsiteY1" fmla="*/ 348304 h 928270"/>
              <a:gd name="connsiteX2" fmla="*/ 248708 w 770466"/>
              <a:gd name="connsiteY2" fmla="*/ 41387 h 928270"/>
              <a:gd name="connsiteX3" fmla="*/ 0 w 770466"/>
              <a:gd name="connsiteY3" fmla="*/ 13870 h 928270"/>
              <a:gd name="connsiteX0" fmla="*/ 770466 w 770466"/>
              <a:gd name="connsiteY0" fmla="*/ 932052 h 932052"/>
              <a:gd name="connsiteX1" fmla="*/ 474133 w 770466"/>
              <a:gd name="connsiteY1" fmla="*/ 352086 h 932052"/>
              <a:gd name="connsiteX2" fmla="*/ 248708 w 770466"/>
              <a:gd name="connsiteY2" fmla="*/ 45169 h 932052"/>
              <a:gd name="connsiteX3" fmla="*/ 0 w 770466"/>
              <a:gd name="connsiteY3" fmla="*/ 17652 h 932052"/>
              <a:gd name="connsiteX0" fmla="*/ 770466 w 770466"/>
              <a:gd name="connsiteY0" fmla="*/ 932052 h 932052"/>
              <a:gd name="connsiteX1" fmla="*/ 474133 w 770466"/>
              <a:gd name="connsiteY1" fmla="*/ 352086 h 932052"/>
              <a:gd name="connsiteX2" fmla="*/ 248708 w 770466"/>
              <a:gd name="connsiteY2" fmla="*/ 45169 h 932052"/>
              <a:gd name="connsiteX3" fmla="*/ 0 w 770466"/>
              <a:gd name="connsiteY3" fmla="*/ 17652 h 932052"/>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24615 h 924615"/>
              <a:gd name="connsiteX1" fmla="*/ 474133 w 770466"/>
              <a:gd name="connsiteY1" fmla="*/ 344649 h 924615"/>
              <a:gd name="connsiteX2" fmla="*/ 248708 w 770466"/>
              <a:gd name="connsiteY2" fmla="*/ 37732 h 924615"/>
              <a:gd name="connsiteX3" fmla="*/ 0 w 770466"/>
              <a:gd name="connsiteY3" fmla="*/ 10215 h 924615"/>
              <a:gd name="connsiteX0" fmla="*/ 770466 w 770466"/>
              <a:gd name="connsiteY0" fmla="*/ 919036 h 919036"/>
              <a:gd name="connsiteX1" fmla="*/ 474133 w 770466"/>
              <a:gd name="connsiteY1" fmla="*/ 339070 h 919036"/>
              <a:gd name="connsiteX2" fmla="*/ 248708 w 770466"/>
              <a:gd name="connsiteY2" fmla="*/ 32153 h 919036"/>
              <a:gd name="connsiteX3" fmla="*/ 0 w 770466"/>
              <a:gd name="connsiteY3" fmla="*/ 4636 h 919036"/>
              <a:gd name="connsiteX0" fmla="*/ 770466 w 770466"/>
              <a:gd name="connsiteY0" fmla="*/ 921531 h 921531"/>
              <a:gd name="connsiteX1" fmla="*/ 474133 w 770466"/>
              <a:gd name="connsiteY1" fmla="*/ 341565 h 921531"/>
              <a:gd name="connsiteX2" fmla="*/ 232833 w 770466"/>
              <a:gd name="connsiteY2" fmla="*/ 25123 h 921531"/>
              <a:gd name="connsiteX3" fmla="*/ 0 w 770466"/>
              <a:gd name="connsiteY3" fmla="*/ 7131 h 921531"/>
              <a:gd name="connsiteX0" fmla="*/ 770466 w 770466"/>
              <a:gd name="connsiteY0" fmla="*/ 921531 h 921531"/>
              <a:gd name="connsiteX1" fmla="*/ 474133 w 770466"/>
              <a:gd name="connsiteY1" fmla="*/ 341565 h 921531"/>
              <a:gd name="connsiteX2" fmla="*/ 232833 w 770466"/>
              <a:gd name="connsiteY2" fmla="*/ 25123 h 921531"/>
              <a:gd name="connsiteX3" fmla="*/ 0 w 770466"/>
              <a:gd name="connsiteY3" fmla="*/ 7131 h 921531"/>
            </a:gdLst>
            <a:ahLst/>
            <a:cxnLst>
              <a:cxn ang="0">
                <a:pos x="connsiteX0" y="connsiteY0"/>
              </a:cxn>
              <a:cxn ang="0">
                <a:pos x="connsiteX1" y="connsiteY1"/>
              </a:cxn>
              <a:cxn ang="0">
                <a:pos x="connsiteX2" y="connsiteY2"/>
              </a:cxn>
              <a:cxn ang="0">
                <a:pos x="connsiteX3" y="connsiteY3"/>
              </a:cxn>
            </a:cxnLst>
            <a:rect l="l" t="t" r="r" b="b"/>
            <a:pathLst>
              <a:path w="770466" h="921531">
                <a:moveTo>
                  <a:pt x="770466" y="921531"/>
                </a:moveTo>
                <a:cubicBezTo>
                  <a:pt x="667102" y="707042"/>
                  <a:pt x="563738" y="490966"/>
                  <a:pt x="474133" y="341565"/>
                </a:cubicBezTo>
                <a:cubicBezTo>
                  <a:pt x="384528" y="192164"/>
                  <a:pt x="334080" y="106262"/>
                  <a:pt x="232833" y="25123"/>
                </a:cubicBezTo>
                <a:cubicBezTo>
                  <a:pt x="147461" y="-5216"/>
                  <a:pt x="83255" y="-3805"/>
                  <a:pt x="0" y="7131"/>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1819A68D-1947-6E4A-B1E5-18CA98E39FA4}"/>
              </a:ext>
            </a:extLst>
          </p:cNvPr>
          <p:cNvSpPr/>
          <p:nvPr/>
        </p:nvSpPr>
        <p:spPr>
          <a:xfrm>
            <a:off x="2977990" y="1575097"/>
            <a:ext cx="845864" cy="1266806"/>
          </a:xfrm>
          <a:custGeom>
            <a:avLst/>
            <a:gdLst>
              <a:gd name="connsiteX0" fmla="*/ 716816 w 716816"/>
              <a:gd name="connsiteY0" fmla="*/ 1089010 h 1089010"/>
              <a:gd name="connsiteX1" fmla="*/ 482472 w 716816"/>
              <a:gd name="connsiteY1" fmla="*/ 703032 h 1089010"/>
              <a:gd name="connsiteX2" fmla="*/ 206774 w 716816"/>
              <a:gd name="connsiteY2" fmla="*/ 257319 h 1089010"/>
              <a:gd name="connsiteX3" fmla="*/ 0 w 716816"/>
              <a:gd name="connsiteY3" fmla="*/ 0 h 1089010"/>
              <a:gd name="connsiteX0" fmla="*/ 808715 w 808715"/>
              <a:gd name="connsiteY0" fmla="*/ 1199290 h 1199290"/>
              <a:gd name="connsiteX1" fmla="*/ 574371 w 808715"/>
              <a:gd name="connsiteY1" fmla="*/ 813312 h 1199290"/>
              <a:gd name="connsiteX2" fmla="*/ 298673 w 808715"/>
              <a:gd name="connsiteY2" fmla="*/ 367599 h 1199290"/>
              <a:gd name="connsiteX3" fmla="*/ 0 w 808715"/>
              <a:gd name="connsiteY3" fmla="*/ 0 h 1199290"/>
              <a:gd name="connsiteX0" fmla="*/ 835097 w 835097"/>
              <a:gd name="connsiteY0" fmla="*/ 1241800 h 1241800"/>
              <a:gd name="connsiteX1" fmla="*/ 600753 w 835097"/>
              <a:gd name="connsiteY1" fmla="*/ 855822 h 1241800"/>
              <a:gd name="connsiteX2" fmla="*/ 325055 w 835097"/>
              <a:gd name="connsiteY2" fmla="*/ 410109 h 1241800"/>
              <a:gd name="connsiteX3" fmla="*/ 0 w 835097"/>
              <a:gd name="connsiteY3" fmla="*/ 0 h 1241800"/>
              <a:gd name="connsiteX0" fmla="*/ 844990 w 844990"/>
              <a:gd name="connsiteY0" fmla="*/ 1254880 h 1254880"/>
              <a:gd name="connsiteX1" fmla="*/ 610646 w 844990"/>
              <a:gd name="connsiteY1" fmla="*/ 868902 h 1254880"/>
              <a:gd name="connsiteX2" fmla="*/ 334948 w 844990"/>
              <a:gd name="connsiteY2" fmla="*/ 423189 h 1254880"/>
              <a:gd name="connsiteX3" fmla="*/ 0 w 844990"/>
              <a:gd name="connsiteY3" fmla="*/ 0 h 1254880"/>
            </a:gdLst>
            <a:ahLst/>
            <a:cxnLst>
              <a:cxn ang="0">
                <a:pos x="connsiteX0" y="connsiteY0"/>
              </a:cxn>
              <a:cxn ang="0">
                <a:pos x="connsiteX1" y="connsiteY1"/>
              </a:cxn>
              <a:cxn ang="0">
                <a:pos x="connsiteX2" y="connsiteY2"/>
              </a:cxn>
              <a:cxn ang="0">
                <a:pos x="connsiteX3" y="connsiteY3"/>
              </a:cxn>
            </a:cxnLst>
            <a:rect l="l" t="t" r="r" b="b"/>
            <a:pathLst>
              <a:path w="844990" h="1254880">
                <a:moveTo>
                  <a:pt x="844990" y="1254880"/>
                </a:moveTo>
                <a:lnTo>
                  <a:pt x="610646" y="868902"/>
                </a:lnTo>
                <a:cubicBezTo>
                  <a:pt x="525639" y="730287"/>
                  <a:pt x="436722" y="568006"/>
                  <a:pt x="334948" y="423189"/>
                </a:cubicBezTo>
                <a:cubicBezTo>
                  <a:pt x="233174" y="278372"/>
                  <a:pt x="63181" y="70073"/>
                  <a:pt x="0" y="0"/>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4368A684-3BF5-BD4D-852D-6E72F300E682}"/>
              </a:ext>
            </a:extLst>
          </p:cNvPr>
          <p:cNvSpPr/>
          <p:nvPr/>
        </p:nvSpPr>
        <p:spPr>
          <a:xfrm>
            <a:off x="310718" y="1498480"/>
            <a:ext cx="8584707" cy="3579547"/>
          </a:xfrm>
          <a:custGeom>
            <a:avLst/>
            <a:gdLst>
              <a:gd name="connsiteX0" fmla="*/ 8584707 w 8584707"/>
              <a:gd name="connsiteY0" fmla="*/ 3579547 h 3579547"/>
              <a:gd name="connsiteX1" fmla="*/ 7741329 w 8584707"/>
              <a:gd name="connsiteY1" fmla="*/ 2691780 h 3579547"/>
              <a:gd name="connsiteX2" fmla="*/ 6729274 w 8584707"/>
              <a:gd name="connsiteY2" fmla="*/ 1440029 h 3579547"/>
              <a:gd name="connsiteX3" fmla="*/ 6462944 w 8584707"/>
              <a:gd name="connsiteY3" fmla="*/ 1155943 h 3579547"/>
              <a:gd name="connsiteX4" fmla="*/ 6054571 w 8584707"/>
              <a:gd name="connsiteY4" fmla="*/ 942879 h 3579547"/>
              <a:gd name="connsiteX5" fmla="*/ 5220070 w 8584707"/>
              <a:gd name="connsiteY5" fmla="*/ 596650 h 3579547"/>
              <a:gd name="connsiteX6" fmla="*/ 4580878 w 8584707"/>
              <a:gd name="connsiteY6" fmla="*/ 392464 h 3579547"/>
              <a:gd name="connsiteX7" fmla="*/ 3515558 w 8584707"/>
              <a:gd name="connsiteY7" fmla="*/ 46235 h 3579547"/>
              <a:gd name="connsiteX8" fmla="*/ 3151573 w 8584707"/>
              <a:gd name="connsiteY8" fmla="*/ 1846 h 3579547"/>
              <a:gd name="connsiteX9" fmla="*/ 2849732 w 8584707"/>
              <a:gd name="connsiteY9" fmla="*/ 28479 h 3579547"/>
              <a:gd name="connsiteX10" fmla="*/ 2476870 w 8584707"/>
              <a:gd name="connsiteY10" fmla="*/ 126134 h 3579547"/>
              <a:gd name="connsiteX11" fmla="*/ 1154098 w 8584707"/>
              <a:gd name="connsiteY11" fmla="*/ 463485 h 3579547"/>
              <a:gd name="connsiteX12" fmla="*/ 0 w 8584707"/>
              <a:gd name="connsiteY12" fmla="*/ 978390 h 357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4707" h="3579547">
                <a:moveTo>
                  <a:pt x="8584707" y="3579547"/>
                </a:moveTo>
                <a:cubicBezTo>
                  <a:pt x="8317637" y="3313956"/>
                  <a:pt x="8050568" y="3048366"/>
                  <a:pt x="7741329" y="2691780"/>
                </a:cubicBezTo>
                <a:cubicBezTo>
                  <a:pt x="7432090" y="2335194"/>
                  <a:pt x="6942338" y="1696002"/>
                  <a:pt x="6729274" y="1440029"/>
                </a:cubicBezTo>
                <a:cubicBezTo>
                  <a:pt x="6516210" y="1184056"/>
                  <a:pt x="6575394" y="1238801"/>
                  <a:pt x="6462944" y="1155943"/>
                </a:cubicBezTo>
                <a:cubicBezTo>
                  <a:pt x="6350493" y="1073085"/>
                  <a:pt x="6261717" y="1036094"/>
                  <a:pt x="6054571" y="942879"/>
                </a:cubicBezTo>
                <a:cubicBezTo>
                  <a:pt x="5847425" y="849664"/>
                  <a:pt x="5465685" y="688386"/>
                  <a:pt x="5220070" y="596650"/>
                </a:cubicBezTo>
                <a:cubicBezTo>
                  <a:pt x="4974454" y="504914"/>
                  <a:pt x="4580878" y="392464"/>
                  <a:pt x="4580878" y="392464"/>
                </a:cubicBezTo>
                <a:cubicBezTo>
                  <a:pt x="4296793" y="300728"/>
                  <a:pt x="3753775" y="111338"/>
                  <a:pt x="3515558" y="46235"/>
                </a:cubicBezTo>
                <a:cubicBezTo>
                  <a:pt x="3277341" y="-18868"/>
                  <a:pt x="3262544" y="4805"/>
                  <a:pt x="3151573" y="1846"/>
                </a:cubicBezTo>
                <a:cubicBezTo>
                  <a:pt x="3040602" y="-1113"/>
                  <a:pt x="2962182" y="7764"/>
                  <a:pt x="2849732" y="28479"/>
                </a:cubicBezTo>
                <a:cubicBezTo>
                  <a:pt x="2737282" y="49194"/>
                  <a:pt x="2476870" y="126134"/>
                  <a:pt x="2476870" y="126134"/>
                </a:cubicBezTo>
                <a:cubicBezTo>
                  <a:pt x="2194264" y="198635"/>
                  <a:pt x="1566910" y="321442"/>
                  <a:pt x="1154098" y="463485"/>
                </a:cubicBezTo>
                <a:cubicBezTo>
                  <a:pt x="741286" y="605528"/>
                  <a:pt x="370643" y="791959"/>
                  <a:pt x="0" y="97839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7A210E-90D4-3549-8C1A-C9FFC188221A}"/>
              </a:ext>
            </a:extLst>
          </p:cNvPr>
          <p:cNvSpPr txBox="1"/>
          <p:nvPr/>
        </p:nvSpPr>
        <p:spPr>
          <a:xfrm rot="3059658">
            <a:off x="6424107" y="3034746"/>
            <a:ext cx="1980559" cy="307777"/>
          </a:xfrm>
          <a:prstGeom prst="rect">
            <a:avLst/>
          </a:prstGeom>
          <a:solidFill>
            <a:schemeClr val="bg1">
              <a:alpha val="58000"/>
            </a:schemeClr>
          </a:solidFill>
          <a:effectLst>
            <a:softEdge rad="50800"/>
          </a:effectLst>
        </p:spPr>
        <p:txBody>
          <a:bodyPr wrap="square" rtlCol="0">
            <a:spAutoFit/>
          </a:bodyPr>
          <a:lstStyle/>
          <a:p>
            <a:pPr algn="ctr"/>
            <a:r>
              <a:rPr lang="en-US" sz="1400" dirty="0"/>
              <a:t>US-76 (Dutch Fork Rd.)</a:t>
            </a:r>
          </a:p>
        </p:txBody>
      </p:sp>
      <p:sp>
        <p:nvSpPr>
          <p:cNvPr id="63" name="TextBox 62">
            <a:extLst>
              <a:ext uri="{FF2B5EF4-FFF2-40B4-BE49-F238E27FC236}">
                <a16:creationId xmlns:a16="http://schemas.microsoft.com/office/drawing/2014/main" id="{419D2113-1651-054D-B949-7A8DB0D86240}"/>
              </a:ext>
            </a:extLst>
          </p:cNvPr>
          <p:cNvSpPr txBox="1"/>
          <p:nvPr/>
        </p:nvSpPr>
        <p:spPr>
          <a:xfrm rot="18871097">
            <a:off x="7725856" y="3043304"/>
            <a:ext cx="1429725" cy="307777"/>
          </a:xfrm>
          <a:prstGeom prst="rect">
            <a:avLst/>
          </a:prstGeom>
          <a:solidFill>
            <a:schemeClr val="bg1">
              <a:alpha val="58000"/>
            </a:schemeClr>
          </a:solidFill>
          <a:effectLst>
            <a:softEdge rad="50800"/>
          </a:effectLst>
        </p:spPr>
        <p:txBody>
          <a:bodyPr wrap="square" rtlCol="0">
            <a:spAutoFit/>
          </a:bodyPr>
          <a:lstStyle/>
          <a:p>
            <a:pPr algn="ctr"/>
            <a:r>
              <a:rPr lang="en-US" sz="1400" dirty="0"/>
              <a:t>Rauch Metz Rd.</a:t>
            </a:r>
          </a:p>
        </p:txBody>
      </p:sp>
      <p:sp>
        <p:nvSpPr>
          <p:cNvPr id="64" name="TextBox 63">
            <a:extLst>
              <a:ext uri="{FF2B5EF4-FFF2-40B4-BE49-F238E27FC236}">
                <a16:creationId xmlns:a16="http://schemas.microsoft.com/office/drawing/2014/main" id="{4A3A332D-6E75-9D4E-8DED-38707A040130}"/>
              </a:ext>
            </a:extLst>
          </p:cNvPr>
          <p:cNvSpPr txBox="1"/>
          <p:nvPr/>
        </p:nvSpPr>
        <p:spPr>
          <a:xfrm rot="20486118">
            <a:off x="797260" y="5273344"/>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Forrest Shealy Rd.</a:t>
            </a:r>
          </a:p>
        </p:txBody>
      </p:sp>
      <p:sp>
        <p:nvSpPr>
          <p:cNvPr id="65" name="TextBox 64">
            <a:extLst>
              <a:ext uri="{FF2B5EF4-FFF2-40B4-BE49-F238E27FC236}">
                <a16:creationId xmlns:a16="http://schemas.microsoft.com/office/drawing/2014/main" id="{945855BD-BDC3-8B40-8C8A-DA720DDB5AC8}"/>
              </a:ext>
            </a:extLst>
          </p:cNvPr>
          <p:cNvSpPr txBox="1"/>
          <p:nvPr/>
        </p:nvSpPr>
        <p:spPr>
          <a:xfrm rot="16550481">
            <a:off x="403954" y="3168449"/>
            <a:ext cx="1312471" cy="307777"/>
          </a:xfrm>
          <a:prstGeom prst="rect">
            <a:avLst/>
          </a:prstGeom>
          <a:solidFill>
            <a:schemeClr val="bg1">
              <a:alpha val="58000"/>
            </a:schemeClr>
          </a:solidFill>
          <a:effectLst>
            <a:softEdge rad="50800"/>
          </a:effectLst>
        </p:spPr>
        <p:txBody>
          <a:bodyPr wrap="square" rtlCol="0">
            <a:spAutoFit/>
          </a:bodyPr>
          <a:lstStyle/>
          <a:p>
            <a:pPr algn="ctr"/>
            <a:r>
              <a:rPr lang="en-US" sz="1400" dirty="0"/>
              <a:t>Three Dog Rd.</a:t>
            </a:r>
          </a:p>
        </p:txBody>
      </p:sp>
      <p:pic>
        <p:nvPicPr>
          <p:cNvPr id="59" name="Picture 58">
            <a:extLst>
              <a:ext uri="{FF2B5EF4-FFF2-40B4-BE49-F238E27FC236}">
                <a16:creationId xmlns:a16="http://schemas.microsoft.com/office/drawing/2014/main" id="{97E6396B-3440-4752-8DBF-6DA50657BF04}"/>
              </a:ext>
            </a:extLst>
          </p:cNvPr>
          <p:cNvPicPr>
            <a:picLocks noChangeAspect="1"/>
          </p:cNvPicPr>
          <p:nvPr/>
        </p:nvPicPr>
        <p:blipFill>
          <a:blip r:embed="rId4"/>
          <a:stretch>
            <a:fillRect/>
          </a:stretch>
        </p:blipFill>
        <p:spPr>
          <a:xfrm>
            <a:off x="785908" y="1828241"/>
            <a:ext cx="203118" cy="294236"/>
          </a:xfrm>
          <a:prstGeom prst="rect">
            <a:avLst/>
          </a:prstGeom>
        </p:spPr>
      </p:pic>
      <p:pic>
        <p:nvPicPr>
          <p:cNvPr id="61" name="Picture 60">
            <a:extLst>
              <a:ext uri="{FF2B5EF4-FFF2-40B4-BE49-F238E27FC236}">
                <a16:creationId xmlns:a16="http://schemas.microsoft.com/office/drawing/2014/main" id="{79AB4A9F-DC02-41B5-BB53-B7700E9F7A43}"/>
              </a:ext>
            </a:extLst>
          </p:cNvPr>
          <p:cNvPicPr>
            <a:picLocks noChangeAspect="1"/>
          </p:cNvPicPr>
          <p:nvPr/>
        </p:nvPicPr>
        <p:blipFill>
          <a:blip r:embed="rId4"/>
          <a:stretch>
            <a:fillRect/>
          </a:stretch>
        </p:blipFill>
        <p:spPr>
          <a:xfrm>
            <a:off x="2732485" y="1273892"/>
            <a:ext cx="203118" cy="294236"/>
          </a:xfrm>
          <a:prstGeom prst="rect">
            <a:avLst/>
          </a:prstGeom>
        </p:spPr>
      </p:pic>
      <p:pic>
        <p:nvPicPr>
          <p:cNvPr id="62" name="Picture 61">
            <a:extLst>
              <a:ext uri="{FF2B5EF4-FFF2-40B4-BE49-F238E27FC236}">
                <a16:creationId xmlns:a16="http://schemas.microsoft.com/office/drawing/2014/main" id="{AFE73724-619E-4642-B331-D3A617D69857}"/>
              </a:ext>
            </a:extLst>
          </p:cNvPr>
          <p:cNvPicPr>
            <a:picLocks noChangeAspect="1"/>
          </p:cNvPicPr>
          <p:nvPr/>
        </p:nvPicPr>
        <p:blipFill>
          <a:blip r:embed="rId4"/>
          <a:stretch>
            <a:fillRect/>
          </a:stretch>
        </p:blipFill>
        <p:spPr>
          <a:xfrm>
            <a:off x="8003395" y="3794559"/>
            <a:ext cx="203118" cy="294236"/>
          </a:xfrm>
          <a:prstGeom prst="rect">
            <a:avLst/>
          </a:prstGeom>
        </p:spPr>
      </p:pic>
      <p:sp>
        <p:nvSpPr>
          <p:cNvPr id="71" name="TextBox 70">
            <a:extLst>
              <a:ext uri="{FF2B5EF4-FFF2-40B4-BE49-F238E27FC236}">
                <a16:creationId xmlns:a16="http://schemas.microsoft.com/office/drawing/2014/main" id="{D4DC7026-174B-4B34-B3E8-658C4BFC2AFE}"/>
              </a:ext>
            </a:extLst>
          </p:cNvPr>
          <p:cNvSpPr txBox="1"/>
          <p:nvPr/>
        </p:nvSpPr>
        <p:spPr>
          <a:xfrm>
            <a:off x="4488617" y="923149"/>
            <a:ext cx="4453552" cy="584775"/>
          </a:xfrm>
          <a:prstGeom prst="rect">
            <a:avLst/>
          </a:prstGeom>
          <a:solidFill>
            <a:srgbClr val="FF0066">
              <a:alpha val="29804"/>
            </a:srgbClr>
          </a:solidFill>
        </p:spPr>
        <p:txBody>
          <a:bodyPr wrap="square" rtlCol="0">
            <a:spAutoFit/>
          </a:bodyPr>
          <a:lstStyle/>
          <a:p>
            <a:r>
              <a:rPr lang="en-US" sz="1600" b="1" dirty="0"/>
              <a:t>Only 3 Connector Roads Handle Traffic For </a:t>
            </a:r>
            <a:br>
              <a:rPr lang="en-US" sz="1600" b="1" dirty="0"/>
            </a:br>
            <a:r>
              <a:rPr lang="en-US" sz="1600" b="1" dirty="0"/>
              <a:t>10 HOAs, + 1500 Properties &amp; 1 Elementary School</a:t>
            </a:r>
          </a:p>
        </p:txBody>
      </p:sp>
      <p:cxnSp>
        <p:nvCxnSpPr>
          <p:cNvPr id="4" name="Straight Arrow Connector 3">
            <a:extLst>
              <a:ext uri="{FF2B5EF4-FFF2-40B4-BE49-F238E27FC236}">
                <a16:creationId xmlns:a16="http://schemas.microsoft.com/office/drawing/2014/main" id="{C28EF5EF-8621-4130-A9E5-929FFE52216E}"/>
              </a:ext>
            </a:extLst>
          </p:cNvPr>
          <p:cNvCxnSpPr>
            <a:cxnSpLocks/>
          </p:cNvCxnSpPr>
          <p:nvPr/>
        </p:nvCxnSpPr>
        <p:spPr>
          <a:xfrm flipH="1">
            <a:off x="5797610" y="1507924"/>
            <a:ext cx="198697" cy="1267420"/>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B3A40D-B074-45C7-93BF-D1CD438421C7}"/>
              </a:ext>
            </a:extLst>
          </p:cNvPr>
          <p:cNvCxnSpPr>
            <a:cxnSpLocks/>
          </p:cNvCxnSpPr>
          <p:nvPr/>
        </p:nvCxnSpPr>
        <p:spPr>
          <a:xfrm flipH="1">
            <a:off x="3773404" y="1498480"/>
            <a:ext cx="2211101" cy="1162276"/>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68D291-25DD-4314-8603-55348AFD9339}"/>
              </a:ext>
            </a:extLst>
          </p:cNvPr>
          <p:cNvCxnSpPr>
            <a:cxnSpLocks/>
          </p:cNvCxnSpPr>
          <p:nvPr/>
        </p:nvCxnSpPr>
        <p:spPr>
          <a:xfrm flipH="1">
            <a:off x="914401" y="1501398"/>
            <a:ext cx="5081906" cy="1364013"/>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7C3895B-C86F-49DC-9E01-E78AFE7EE5B7}"/>
              </a:ext>
            </a:extLst>
          </p:cNvPr>
          <p:cNvSpPr/>
          <p:nvPr/>
        </p:nvSpPr>
        <p:spPr>
          <a:xfrm>
            <a:off x="2866054" y="1973797"/>
            <a:ext cx="2452929" cy="158332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619F1A9-80E7-4EA1-9183-14E88D9DB1A5}"/>
              </a:ext>
            </a:extLst>
          </p:cNvPr>
          <p:cNvCxnSpPr>
            <a:cxnSpLocks/>
          </p:cNvCxnSpPr>
          <p:nvPr/>
        </p:nvCxnSpPr>
        <p:spPr>
          <a:xfrm flipH="1">
            <a:off x="5199504" y="1911313"/>
            <a:ext cx="1247952" cy="522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72CBADD-53C4-4E9E-8958-587FEC0D2E97}"/>
              </a:ext>
            </a:extLst>
          </p:cNvPr>
          <p:cNvSpPr txBox="1"/>
          <p:nvPr/>
        </p:nvSpPr>
        <p:spPr>
          <a:xfrm>
            <a:off x="6431975" y="1508366"/>
            <a:ext cx="2004178" cy="830997"/>
          </a:xfrm>
          <a:prstGeom prst="rect">
            <a:avLst/>
          </a:prstGeom>
          <a:solidFill>
            <a:schemeClr val="accent1">
              <a:lumMod val="40000"/>
              <a:lumOff val="60000"/>
            </a:schemeClr>
          </a:solidFill>
        </p:spPr>
        <p:txBody>
          <a:bodyPr wrap="square" rtlCol="0">
            <a:spAutoFit/>
          </a:bodyPr>
          <a:lstStyle/>
          <a:p>
            <a:r>
              <a:rPr lang="en-US" sz="1200" dirty="0"/>
              <a:t>Lowman Home’s residents represent less then 5% of the community served by the three “Connector Roads.”</a:t>
            </a:r>
          </a:p>
        </p:txBody>
      </p:sp>
      <p:sp>
        <p:nvSpPr>
          <p:cNvPr id="51" name="TextBox 50">
            <a:extLst>
              <a:ext uri="{FF2B5EF4-FFF2-40B4-BE49-F238E27FC236}">
                <a16:creationId xmlns:a16="http://schemas.microsoft.com/office/drawing/2014/main" id="{20585BBC-A710-E84A-94B0-5F203D793A29}"/>
              </a:ext>
            </a:extLst>
          </p:cNvPr>
          <p:cNvSpPr txBox="1"/>
          <p:nvPr/>
        </p:nvSpPr>
        <p:spPr>
          <a:xfrm rot="3788511">
            <a:off x="2024315" y="2825149"/>
            <a:ext cx="1018471" cy="307777"/>
          </a:xfrm>
          <a:prstGeom prst="rect">
            <a:avLst/>
          </a:prstGeom>
          <a:solidFill>
            <a:schemeClr val="bg1">
              <a:alpha val="58000"/>
            </a:schemeClr>
          </a:solidFill>
          <a:effectLst>
            <a:softEdge rad="50800"/>
          </a:effectLst>
        </p:spPr>
        <p:txBody>
          <a:bodyPr wrap="square" rtlCol="0">
            <a:spAutoFit/>
          </a:bodyPr>
          <a:lstStyle/>
          <a:p>
            <a:pPr algn="ctr"/>
            <a:r>
              <a:rPr lang="en-US" sz="1400" dirty="0"/>
              <a:t>Guise Road</a:t>
            </a:r>
          </a:p>
        </p:txBody>
      </p:sp>
    </p:spTree>
    <p:extLst>
      <p:ext uri="{BB962C8B-B14F-4D97-AF65-F5344CB8AC3E}">
        <p14:creationId xmlns:p14="http://schemas.microsoft.com/office/powerpoint/2010/main" val="6169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3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1000"/>
                                        <p:tgtEl>
                                          <p:spTgt spid="16"/>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1000"/>
                                        <p:tgtEl>
                                          <p:spTgt spid="3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3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8)">
                                      <p:cBhvr>
                                        <p:cTn id="53" dur="1000"/>
                                        <p:tgtEl>
                                          <p:spTgt spid="5"/>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7" grpId="0" animBg="1"/>
      <p:bldP spid="16" grpId="0" animBg="1"/>
      <p:bldP spid="17" grpId="0" animBg="1"/>
      <p:bldP spid="30" grpId="0" animBg="1"/>
      <p:bldP spid="71" grpId="0" animBg="1"/>
      <p:bldP spid="5"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DF9CE773-AA5C-6543-BCC2-2CD60C6573E9}"/>
              </a:ext>
            </a:extLst>
          </p:cNvPr>
          <p:cNvPicPr>
            <a:picLocks noChangeAspect="1"/>
          </p:cNvPicPr>
          <p:nvPr/>
        </p:nvPicPr>
        <p:blipFill rotWithShape="1">
          <a:blip r:embed="rId3">
            <a:extLst>
              <a:ext uri="{28A0092B-C50C-407E-A947-70E740481C1C}">
                <a14:useLocalDpi xmlns:a14="http://schemas.microsoft.com/office/drawing/2010/main" val="0"/>
              </a:ext>
            </a:extLst>
          </a:blip>
          <a:srcRect b="10172"/>
          <a:stretch/>
        </p:blipFill>
        <p:spPr>
          <a:xfrm rot="19684055">
            <a:off x="1659266" y="-144836"/>
            <a:ext cx="6743396" cy="5610307"/>
          </a:xfrm>
          <a:prstGeom prst="rect">
            <a:avLst/>
          </a:prstGeom>
        </p:spPr>
      </p:pic>
      <p:sp>
        <p:nvSpPr>
          <p:cNvPr id="4" name="Title 1">
            <a:extLst>
              <a:ext uri="{FF2B5EF4-FFF2-40B4-BE49-F238E27FC236}">
                <a16:creationId xmlns:a16="http://schemas.microsoft.com/office/drawing/2014/main" id="{9EA2A672-29C4-6C4F-8640-B41DA71C5CD6}"/>
              </a:ext>
            </a:extLst>
          </p:cNvPr>
          <p:cNvSpPr txBox="1">
            <a:spLocks/>
          </p:cNvSpPr>
          <p:nvPr/>
        </p:nvSpPr>
        <p:spPr>
          <a:xfrm>
            <a:off x="0" y="33647"/>
            <a:ext cx="9144000" cy="956953"/>
          </a:xfrm>
          <a:prstGeom prst="rect">
            <a:avLst/>
          </a:prstGeom>
          <a:solidFill>
            <a:schemeClr val="accent5">
              <a:lumMod val="40000"/>
              <a:lumOff val="6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r>
              <a:rPr lang="en-US" sz="1600" b="1" u="sng" dirty="0"/>
              <a:t>Lowman Home Master Plan (2007)</a:t>
            </a:r>
          </a:p>
        </p:txBody>
      </p:sp>
      <p:sp>
        <p:nvSpPr>
          <p:cNvPr id="12" name="TextBox 11">
            <a:extLst>
              <a:ext uri="{FF2B5EF4-FFF2-40B4-BE49-F238E27FC236}">
                <a16:creationId xmlns:a16="http://schemas.microsoft.com/office/drawing/2014/main" id="{7C891C90-414E-4347-838C-ACE135DFEBDF}"/>
              </a:ext>
            </a:extLst>
          </p:cNvPr>
          <p:cNvSpPr txBox="1"/>
          <p:nvPr/>
        </p:nvSpPr>
        <p:spPr>
          <a:xfrm rot="19521042">
            <a:off x="5847133" y="4523178"/>
            <a:ext cx="1761572" cy="307777"/>
          </a:xfrm>
          <a:prstGeom prst="rect">
            <a:avLst/>
          </a:prstGeom>
          <a:noFill/>
        </p:spPr>
        <p:txBody>
          <a:bodyPr wrap="none" rtlCol="0">
            <a:spAutoFit/>
          </a:bodyPr>
          <a:lstStyle/>
          <a:p>
            <a:r>
              <a:rPr lang="en-US" sz="1400" dirty="0"/>
              <a:t>Johnson Marina Road</a:t>
            </a:r>
          </a:p>
        </p:txBody>
      </p:sp>
      <p:sp>
        <p:nvSpPr>
          <p:cNvPr id="13" name="TextBox 12">
            <a:extLst>
              <a:ext uri="{FF2B5EF4-FFF2-40B4-BE49-F238E27FC236}">
                <a16:creationId xmlns:a16="http://schemas.microsoft.com/office/drawing/2014/main" id="{5B237DF5-0FA0-0D48-A7FC-2B2425B73A18}"/>
              </a:ext>
            </a:extLst>
          </p:cNvPr>
          <p:cNvSpPr txBox="1"/>
          <p:nvPr/>
        </p:nvSpPr>
        <p:spPr>
          <a:xfrm rot="1220961">
            <a:off x="4908940" y="1316311"/>
            <a:ext cx="1969385" cy="307777"/>
          </a:xfrm>
          <a:prstGeom prst="rect">
            <a:avLst/>
          </a:prstGeom>
          <a:noFill/>
        </p:spPr>
        <p:txBody>
          <a:bodyPr wrap="none" rtlCol="0">
            <a:spAutoFit/>
          </a:bodyPr>
          <a:lstStyle/>
          <a:p>
            <a:r>
              <a:rPr lang="en-US" sz="1400" dirty="0"/>
              <a:t>US-76 (Dutch Fork Road)</a:t>
            </a:r>
          </a:p>
        </p:txBody>
      </p:sp>
      <p:sp>
        <p:nvSpPr>
          <p:cNvPr id="14" name="TextBox 13">
            <a:extLst>
              <a:ext uri="{FF2B5EF4-FFF2-40B4-BE49-F238E27FC236}">
                <a16:creationId xmlns:a16="http://schemas.microsoft.com/office/drawing/2014/main" id="{D5FBFB29-F8C3-6C43-9E6A-A3B425AC31E9}"/>
              </a:ext>
            </a:extLst>
          </p:cNvPr>
          <p:cNvSpPr txBox="1"/>
          <p:nvPr/>
        </p:nvSpPr>
        <p:spPr>
          <a:xfrm rot="3706288">
            <a:off x="5016884" y="3906946"/>
            <a:ext cx="1535787" cy="307777"/>
          </a:xfrm>
          <a:prstGeom prst="rect">
            <a:avLst/>
          </a:prstGeom>
          <a:solidFill>
            <a:schemeClr val="bg1">
              <a:alpha val="58000"/>
            </a:schemeClr>
          </a:solidFill>
          <a:effectLst>
            <a:softEdge rad="25400"/>
          </a:effectLst>
        </p:spPr>
        <p:txBody>
          <a:bodyPr wrap="square" rtlCol="0">
            <a:spAutoFit/>
          </a:bodyPr>
          <a:lstStyle/>
          <a:p>
            <a:r>
              <a:rPr lang="en-US" sz="1400" dirty="0"/>
              <a:t>Reformation Road</a:t>
            </a:r>
          </a:p>
        </p:txBody>
      </p:sp>
      <p:sp>
        <p:nvSpPr>
          <p:cNvPr id="17" name="Freeform 16">
            <a:extLst>
              <a:ext uri="{FF2B5EF4-FFF2-40B4-BE49-F238E27FC236}">
                <a16:creationId xmlns:a16="http://schemas.microsoft.com/office/drawing/2014/main" id="{6079DB23-C360-0F4C-8417-3EEEAFDF9C80}"/>
              </a:ext>
            </a:extLst>
          </p:cNvPr>
          <p:cNvSpPr/>
          <p:nvPr/>
        </p:nvSpPr>
        <p:spPr>
          <a:xfrm>
            <a:off x="5841507" y="1975880"/>
            <a:ext cx="3220300" cy="1861518"/>
          </a:xfrm>
          <a:custGeom>
            <a:avLst/>
            <a:gdLst>
              <a:gd name="connsiteX0" fmla="*/ 246579 w 2357919"/>
              <a:gd name="connsiteY0" fmla="*/ 0 h 1808252"/>
              <a:gd name="connsiteX1" fmla="*/ 0 w 2357919"/>
              <a:gd name="connsiteY1" fmla="*/ 590764 h 1808252"/>
              <a:gd name="connsiteX2" fmla="*/ 292813 w 2357919"/>
              <a:gd name="connsiteY2" fmla="*/ 688369 h 1808252"/>
              <a:gd name="connsiteX3" fmla="*/ 113015 w 2357919"/>
              <a:gd name="connsiteY3" fmla="*/ 1150706 h 1808252"/>
              <a:gd name="connsiteX4" fmla="*/ 493159 w 2357919"/>
              <a:gd name="connsiteY4" fmla="*/ 1253447 h 1808252"/>
              <a:gd name="connsiteX5" fmla="*/ 785973 w 2357919"/>
              <a:gd name="connsiteY5" fmla="*/ 1417834 h 1808252"/>
              <a:gd name="connsiteX6" fmla="*/ 744876 w 2357919"/>
              <a:gd name="connsiteY6" fmla="*/ 1453793 h 1808252"/>
              <a:gd name="connsiteX7" fmla="*/ 1012004 w 2357919"/>
              <a:gd name="connsiteY7" fmla="*/ 1587357 h 1808252"/>
              <a:gd name="connsiteX8" fmla="*/ 1125020 w 2357919"/>
              <a:gd name="connsiteY8" fmla="*/ 1695236 h 1808252"/>
              <a:gd name="connsiteX9" fmla="*/ 1114746 w 2357919"/>
              <a:gd name="connsiteY9" fmla="*/ 1808252 h 1808252"/>
              <a:gd name="connsiteX10" fmla="*/ 2357919 w 2357919"/>
              <a:gd name="connsiteY10" fmla="*/ 955497 h 1808252"/>
              <a:gd name="connsiteX11" fmla="*/ 1258584 w 2357919"/>
              <a:gd name="connsiteY11" fmla="*/ 410966 h 1808252"/>
              <a:gd name="connsiteX12" fmla="*/ 503433 w 2357919"/>
              <a:gd name="connsiteY12" fmla="*/ 82193 h 1808252"/>
              <a:gd name="connsiteX13" fmla="*/ 246579 w 2357919"/>
              <a:gd name="connsiteY13" fmla="*/ 0 h 1808252"/>
              <a:gd name="connsiteX0" fmla="*/ 15759 w 2357919"/>
              <a:gd name="connsiteY0" fmla="*/ 0 h 1861518"/>
              <a:gd name="connsiteX1" fmla="*/ 0 w 2357919"/>
              <a:gd name="connsiteY1" fmla="*/ 644030 h 1861518"/>
              <a:gd name="connsiteX2" fmla="*/ 292813 w 2357919"/>
              <a:gd name="connsiteY2" fmla="*/ 741635 h 1861518"/>
              <a:gd name="connsiteX3" fmla="*/ 113015 w 2357919"/>
              <a:gd name="connsiteY3" fmla="*/ 1203972 h 1861518"/>
              <a:gd name="connsiteX4" fmla="*/ 493159 w 2357919"/>
              <a:gd name="connsiteY4" fmla="*/ 1306713 h 1861518"/>
              <a:gd name="connsiteX5" fmla="*/ 785973 w 2357919"/>
              <a:gd name="connsiteY5" fmla="*/ 1471100 h 1861518"/>
              <a:gd name="connsiteX6" fmla="*/ 744876 w 2357919"/>
              <a:gd name="connsiteY6" fmla="*/ 1507059 h 1861518"/>
              <a:gd name="connsiteX7" fmla="*/ 1012004 w 2357919"/>
              <a:gd name="connsiteY7" fmla="*/ 1640623 h 1861518"/>
              <a:gd name="connsiteX8" fmla="*/ 1125020 w 2357919"/>
              <a:gd name="connsiteY8" fmla="*/ 1748502 h 1861518"/>
              <a:gd name="connsiteX9" fmla="*/ 1114746 w 2357919"/>
              <a:gd name="connsiteY9" fmla="*/ 1861518 h 1861518"/>
              <a:gd name="connsiteX10" fmla="*/ 2357919 w 2357919"/>
              <a:gd name="connsiteY10" fmla="*/ 1008763 h 1861518"/>
              <a:gd name="connsiteX11" fmla="*/ 1258584 w 2357919"/>
              <a:gd name="connsiteY11" fmla="*/ 464232 h 1861518"/>
              <a:gd name="connsiteX12" fmla="*/ 503433 w 2357919"/>
              <a:gd name="connsiteY12" fmla="*/ 135459 h 1861518"/>
              <a:gd name="connsiteX13" fmla="*/ 15759 w 2357919"/>
              <a:gd name="connsiteY13" fmla="*/ 0 h 1861518"/>
              <a:gd name="connsiteX0" fmla="*/ 282089 w 2624249"/>
              <a:gd name="connsiteY0" fmla="*/ 0 h 1861518"/>
              <a:gd name="connsiteX1" fmla="*/ 0 w 2624249"/>
              <a:gd name="connsiteY1" fmla="*/ 573008 h 1861518"/>
              <a:gd name="connsiteX2" fmla="*/ 559143 w 2624249"/>
              <a:gd name="connsiteY2" fmla="*/ 741635 h 1861518"/>
              <a:gd name="connsiteX3" fmla="*/ 379345 w 2624249"/>
              <a:gd name="connsiteY3" fmla="*/ 1203972 h 1861518"/>
              <a:gd name="connsiteX4" fmla="*/ 759489 w 2624249"/>
              <a:gd name="connsiteY4" fmla="*/ 1306713 h 1861518"/>
              <a:gd name="connsiteX5" fmla="*/ 1052303 w 2624249"/>
              <a:gd name="connsiteY5" fmla="*/ 1471100 h 1861518"/>
              <a:gd name="connsiteX6" fmla="*/ 1011206 w 2624249"/>
              <a:gd name="connsiteY6" fmla="*/ 1507059 h 1861518"/>
              <a:gd name="connsiteX7" fmla="*/ 1278334 w 2624249"/>
              <a:gd name="connsiteY7" fmla="*/ 1640623 h 1861518"/>
              <a:gd name="connsiteX8" fmla="*/ 1391350 w 2624249"/>
              <a:gd name="connsiteY8" fmla="*/ 1748502 h 1861518"/>
              <a:gd name="connsiteX9" fmla="*/ 1381076 w 2624249"/>
              <a:gd name="connsiteY9" fmla="*/ 1861518 h 1861518"/>
              <a:gd name="connsiteX10" fmla="*/ 2624249 w 2624249"/>
              <a:gd name="connsiteY10" fmla="*/ 1008763 h 1861518"/>
              <a:gd name="connsiteX11" fmla="*/ 1524914 w 2624249"/>
              <a:gd name="connsiteY11" fmla="*/ 464232 h 1861518"/>
              <a:gd name="connsiteX12" fmla="*/ 769763 w 2624249"/>
              <a:gd name="connsiteY12" fmla="*/ 135459 h 1861518"/>
              <a:gd name="connsiteX13" fmla="*/ 282089 w 2624249"/>
              <a:gd name="connsiteY13" fmla="*/ 0 h 1861518"/>
              <a:gd name="connsiteX0" fmla="*/ 655102 w 2997262"/>
              <a:gd name="connsiteY0" fmla="*/ 0 h 1861518"/>
              <a:gd name="connsiteX1" fmla="*/ 373013 w 2997262"/>
              <a:gd name="connsiteY1" fmla="*/ 573008 h 1861518"/>
              <a:gd name="connsiteX2" fmla="*/ 0 w 2997262"/>
              <a:gd name="connsiteY2" fmla="*/ 377651 h 1861518"/>
              <a:gd name="connsiteX3" fmla="*/ 752358 w 2997262"/>
              <a:gd name="connsiteY3" fmla="*/ 1203972 h 1861518"/>
              <a:gd name="connsiteX4" fmla="*/ 1132502 w 2997262"/>
              <a:gd name="connsiteY4" fmla="*/ 1306713 h 1861518"/>
              <a:gd name="connsiteX5" fmla="*/ 1425316 w 2997262"/>
              <a:gd name="connsiteY5" fmla="*/ 1471100 h 1861518"/>
              <a:gd name="connsiteX6" fmla="*/ 1384219 w 2997262"/>
              <a:gd name="connsiteY6" fmla="*/ 1507059 h 1861518"/>
              <a:gd name="connsiteX7" fmla="*/ 1651347 w 2997262"/>
              <a:gd name="connsiteY7" fmla="*/ 1640623 h 1861518"/>
              <a:gd name="connsiteX8" fmla="*/ 1764363 w 2997262"/>
              <a:gd name="connsiteY8" fmla="*/ 1748502 h 1861518"/>
              <a:gd name="connsiteX9" fmla="*/ 1754089 w 2997262"/>
              <a:gd name="connsiteY9" fmla="*/ 1861518 h 1861518"/>
              <a:gd name="connsiteX10" fmla="*/ 2997262 w 2997262"/>
              <a:gd name="connsiteY10" fmla="*/ 1008763 h 1861518"/>
              <a:gd name="connsiteX11" fmla="*/ 1897927 w 2997262"/>
              <a:gd name="connsiteY11" fmla="*/ 464232 h 1861518"/>
              <a:gd name="connsiteX12" fmla="*/ 1142776 w 2997262"/>
              <a:gd name="connsiteY12" fmla="*/ 135459 h 1861518"/>
              <a:gd name="connsiteX13" fmla="*/ 655102 w 2997262"/>
              <a:gd name="connsiteY13" fmla="*/ 0 h 1861518"/>
              <a:gd name="connsiteX0" fmla="*/ 655102 w 2997262"/>
              <a:gd name="connsiteY0" fmla="*/ 0 h 1861518"/>
              <a:gd name="connsiteX1" fmla="*/ 373013 w 2997262"/>
              <a:gd name="connsiteY1" fmla="*/ 573008 h 1861518"/>
              <a:gd name="connsiteX2" fmla="*/ 0 w 2997262"/>
              <a:gd name="connsiteY2" fmla="*/ 377651 h 1861518"/>
              <a:gd name="connsiteX3" fmla="*/ 299597 w 2997262"/>
              <a:gd name="connsiteY3" fmla="*/ 1150706 h 1861518"/>
              <a:gd name="connsiteX4" fmla="*/ 1132502 w 2997262"/>
              <a:gd name="connsiteY4" fmla="*/ 1306713 h 1861518"/>
              <a:gd name="connsiteX5" fmla="*/ 1425316 w 2997262"/>
              <a:gd name="connsiteY5" fmla="*/ 1471100 h 1861518"/>
              <a:gd name="connsiteX6" fmla="*/ 1384219 w 2997262"/>
              <a:gd name="connsiteY6" fmla="*/ 1507059 h 1861518"/>
              <a:gd name="connsiteX7" fmla="*/ 1651347 w 2997262"/>
              <a:gd name="connsiteY7" fmla="*/ 1640623 h 1861518"/>
              <a:gd name="connsiteX8" fmla="*/ 1764363 w 2997262"/>
              <a:gd name="connsiteY8" fmla="*/ 1748502 h 1861518"/>
              <a:gd name="connsiteX9" fmla="*/ 1754089 w 2997262"/>
              <a:gd name="connsiteY9" fmla="*/ 1861518 h 1861518"/>
              <a:gd name="connsiteX10" fmla="*/ 2997262 w 2997262"/>
              <a:gd name="connsiteY10" fmla="*/ 1008763 h 1861518"/>
              <a:gd name="connsiteX11" fmla="*/ 1897927 w 2997262"/>
              <a:gd name="connsiteY11" fmla="*/ 464232 h 1861518"/>
              <a:gd name="connsiteX12" fmla="*/ 1142776 w 2997262"/>
              <a:gd name="connsiteY12" fmla="*/ 135459 h 1861518"/>
              <a:gd name="connsiteX13" fmla="*/ 655102 w 2997262"/>
              <a:gd name="connsiteY13" fmla="*/ 0 h 1861518"/>
              <a:gd name="connsiteX0" fmla="*/ 665076 w 3007236"/>
              <a:gd name="connsiteY0" fmla="*/ 0 h 1861518"/>
              <a:gd name="connsiteX1" fmla="*/ 382987 w 3007236"/>
              <a:gd name="connsiteY1" fmla="*/ 573008 h 1861518"/>
              <a:gd name="connsiteX2" fmla="*/ 9974 w 3007236"/>
              <a:gd name="connsiteY2" fmla="*/ 377651 h 1861518"/>
              <a:gd name="connsiteX3" fmla="*/ 0 w 3007236"/>
              <a:gd name="connsiteY3" fmla="*/ 421091 h 1861518"/>
              <a:gd name="connsiteX4" fmla="*/ 309571 w 3007236"/>
              <a:gd name="connsiteY4" fmla="*/ 1150706 h 1861518"/>
              <a:gd name="connsiteX5" fmla="*/ 1142476 w 3007236"/>
              <a:gd name="connsiteY5" fmla="*/ 1306713 h 1861518"/>
              <a:gd name="connsiteX6" fmla="*/ 1435290 w 3007236"/>
              <a:gd name="connsiteY6" fmla="*/ 1471100 h 1861518"/>
              <a:gd name="connsiteX7" fmla="*/ 1394193 w 3007236"/>
              <a:gd name="connsiteY7" fmla="*/ 1507059 h 1861518"/>
              <a:gd name="connsiteX8" fmla="*/ 1661321 w 3007236"/>
              <a:gd name="connsiteY8" fmla="*/ 1640623 h 1861518"/>
              <a:gd name="connsiteX9" fmla="*/ 1774337 w 3007236"/>
              <a:gd name="connsiteY9" fmla="*/ 1748502 h 1861518"/>
              <a:gd name="connsiteX10" fmla="*/ 1764063 w 3007236"/>
              <a:gd name="connsiteY10" fmla="*/ 1861518 h 1861518"/>
              <a:gd name="connsiteX11" fmla="*/ 3007236 w 3007236"/>
              <a:gd name="connsiteY11" fmla="*/ 1008763 h 1861518"/>
              <a:gd name="connsiteX12" fmla="*/ 1907901 w 3007236"/>
              <a:gd name="connsiteY12" fmla="*/ 464232 h 1861518"/>
              <a:gd name="connsiteX13" fmla="*/ 1152750 w 3007236"/>
              <a:gd name="connsiteY13" fmla="*/ 135459 h 1861518"/>
              <a:gd name="connsiteX14" fmla="*/ 665076 w 3007236"/>
              <a:gd name="connsiteY14" fmla="*/ 0 h 1861518"/>
              <a:gd name="connsiteX0" fmla="*/ 878140 w 3220300"/>
              <a:gd name="connsiteY0" fmla="*/ 0 h 1861518"/>
              <a:gd name="connsiteX1" fmla="*/ 596051 w 3220300"/>
              <a:gd name="connsiteY1" fmla="*/ 573008 h 1861518"/>
              <a:gd name="connsiteX2" fmla="*/ 223038 w 3220300"/>
              <a:gd name="connsiteY2" fmla="*/ 377651 h 1861518"/>
              <a:gd name="connsiteX3" fmla="*/ 0 w 3220300"/>
              <a:gd name="connsiteY3" fmla="*/ 598644 h 1861518"/>
              <a:gd name="connsiteX4" fmla="*/ 522635 w 3220300"/>
              <a:gd name="connsiteY4" fmla="*/ 1150706 h 1861518"/>
              <a:gd name="connsiteX5" fmla="*/ 1355540 w 3220300"/>
              <a:gd name="connsiteY5" fmla="*/ 1306713 h 1861518"/>
              <a:gd name="connsiteX6" fmla="*/ 1648354 w 3220300"/>
              <a:gd name="connsiteY6" fmla="*/ 1471100 h 1861518"/>
              <a:gd name="connsiteX7" fmla="*/ 1607257 w 3220300"/>
              <a:gd name="connsiteY7" fmla="*/ 1507059 h 1861518"/>
              <a:gd name="connsiteX8" fmla="*/ 1874385 w 3220300"/>
              <a:gd name="connsiteY8" fmla="*/ 1640623 h 1861518"/>
              <a:gd name="connsiteX9" fmla="*/ 1987401 w 3220300"/>
              <a:gd name="connsiteY9" fmla="*/ 1748502 h 1861518"/>
              <a:gd name="connsiteX10" fmla="*/ 1977127 w 3220300"/>
              <a:gd name="connsiteY10" fmla="*/ 1861518 h 1861518"/>
              <a:gd name="connsiteX11" fmla="*/ 3220300 w 3220300"/>
              <a:gd name="connsiteY11" fmla="*/ 1008763 h 1861518"/>
              <a:gd name="connsiteX12" fmla="*/ 2120965 w 3220300"/>
              <a:gd name="connsiteY12" fmla="*/ 464232 h 1861518"/>
              <a:gd name="connsiteX13" fmla="*/ 1365814 w 3220300"/>
              <a:gd name="connsiteY13" fmla="*/ 135459 h 1861518"/>
              <a:gd name="connsiteX14" fmla="*/ 878140 w 3220300"/>
              <a:gd name="connsiteY14" fmla="*/ 0 h 186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0300" h="1861518">
                <a:moveTo>
                  <a:pt x="878140" y="0"/>
                </a:moveTo>
                <a:lnTo>
                  <a:pt x="596051" y="573008"/>
                </a:lnTo>
                <a:lnTo>
                  <a:pt x="223038" y="377651"/>
                </a:lnTo>
                <a:lnTo>
                  <a:pt x="0" y="598644"/>
                </a:lnTo>
                <a:lnTo>
                  <a:pt x="522635" y="1150706"/>
                </a:lnTo>
                <a:lnTo>
                  <a:pt x="1355540" y="1306713"/>
                </a:lnTo>
                <a:lnTo>
                  <a:pt x="1648354" y="1471100"/>
                </a:lnTo>
                <a:lnTo>
                  <a:pt x="1607257" y="1507059"/>
                </a:lnTo>
                <a:lnTo>
                  <a:pt x="1874385" y="1640623"/>
                </a:lnTo>
                <a:lnTo>
                  <a:pt x="1987401" y="1748502"/>
                </a:lnTo>
                <a:lnTo>
                  <a:pt x="1977127" y="1861518"/>
                </a:lnTo>
                <a:lnTo>
                  <a:pt x="3220300" y="1008763"/>
                </a:lnTo>
                <a:lnTo>
                  <a:pt x="2120965" y="464232"/>
                </a:lnTo>
                <a:lnTo>
                  <a:pt x="1365814" y="135459"/>
                </a:lnTo>
                <a:lnTo>
                  <a:pt x="878140" y="0"/>
                </a:lnTo>
                <a:close/>
              </a:path>
            </a:pathLst>
          </a:custGeom>
          <a:solidFill>
            <a:srgbClr val="C00000">
              <a:alpha val="3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Commercial </a:t>
            </a:r>
          </a:p>
          <a:p>
            <a:pPr algn="ctr"/>
            <a:r>
              <a:rPr lang="en-US" dirty="0"/>
              <a:t>Development</a:t>
            </a:r>
            <a:br>
              <a:rPr lang="en-US" dirty="0"/>
            </a:br>
            <a:r>
              <a:rPr lang="en-US" dirty="0"/>
              <a:t>(10 New Stores)</a:t>
            </a:r>
          </a:p>
          <a:p>
            <a:pPr algn="ctr"/>
            <a:endParaRPr lang="en-US" dirty="0"/>
          </a:p>
        </p:txBody>
      </p:sp>
      <p:sp>
        <p:nvSpPr>
          <p:cNvPr id="15" name="TextBox 14">
            <a:extLst>
              <a:ext uri="{FF2B5EF4-FFF2-40B4-BE49-F238E27FC236}">
                <a16:creationId xmlns:a16="http://schemas.microsoft.com/office/drawing/2014/main" id="{06D1AA88-1CF9-994E-93B8-6CC42DDBD710}"/>
              </a:ext>
            </a:extLst>
          </p:cNvPr>
          <p:cNvSpPr txBox="1"/>
          <p:nvPr/>
        </p:nvSpPr>
        <p:spPr>
          <a:xfrm rot="19005205">
            <a:off x="3353583" y="3626323"/>
            <a:ext cx="1312471" cy="523220"/>
          </a:xfrm>
          <a:prstGeom prst="rect">
            <a:avLst/>
          </a:prstGeom>
          <a:solidFill>
            <a:schemeClr val="bg1">
              <a:alpha val="58000"/>
            </a:schemeClr>
          </a:solidFill>
          <a:effectLst>
            <a:softEdge rad="50800"/>
          </a:effectLst>
        </p:spPr>
        <p:txBody>
          <a:bodyPr wrap="square" rtlCol="0">
            <a:spAutoFit/>
          </a:bodyPr>
          <a:lstStyle/>
          <a:p>
            <a:pPr algn="ctr"/>
            <a:r>
              <a:rPr lang="en-US" sz="1400" dirty="0"/>
              <a:t>Lowman Home Barn Road</a:t>
            </a:r>
          </a:p>
        </p:txBody>
      </p:sp>
      <p:sp>
        <p:nvSpPr>
          <p:cNvPr id="23" name="Freeform 22">
            <a:extLst>
              <a:ext uri="{FF2B5EF4-FFF2-40B4-BE49-F238E27FC236}">
                <a16:creationId xmlns:a16="http://schemas.microsoft.com/office/drawing/2014/main" id="{3C01D493-29F0-ED43-A189-94A24E5065DB}"/>
              </a:ext>
            </a:extLst>
          </p:cNvPr>
          <p:cNvSpPr/>
          <p:nvPr/>
        </p:nvSpPr>
        <p:spPr>
          <a:xfrm>
            <a:off x="3792279" y="3452037"/>
            <a:ext cx="2105247" cy="3005470"/>
          </a:xfrm>
          <a:custGeom>
            <a:avLst/>
            <a:gdLst>
              <a:gd name="connsiteX0" fmla="*/ 14177 w 2105247"/>
              <a:gd name="connsiteY0" fmla="*/ 2955851 h 3005470"/>
              <a:gd name="connsiteX1" fmla="*/ 42530 w 2105247"/>
              <a:gd name="connsiteY1" fmla="*/ 1623237 h 3005470"/>
              <a:gd name="connsiteX2" fmla="*/ 106326 w 2105247"/>
              <a:gd name="connsiteY2" fmla="*/ 1212112 h 3005470"/>
              <a:gd name="connsiteX3" fmla="*/ 226828 w 2105247"/>
              <a:gd name="connsiteY3" fmla="*/ 956930 h 3005470"/>
              <a:gd name="connsiteX4" fmla="*/ 375684 w 2105247"/>
              <a:gd name="connsiteY4" fmla="*/ 800986 h 3005470"/>
              <a:gd name="connsiteX5" fmla="*/ 602512 w 2105247"/>
              <a:gd name="connsiteY5" fmla="*/ 581247 h 3005470"/>
              <a:gd name="connsiteX6" fmla="*/ 829340 w 2105247"/>
              <a:gd name="connsiteY6" fmla="*/ 340242 h 3005470"/>
              <a:gd name="connsiteX7" fmla="*/ 999461 w 2105247"/>
              <a:gd name="connsiteY7" fmla="*/ 177210 h 3005470"/>
              <a:gd name="connsiteX8" fmla="*/ 1049079 w 2105247"/>
              <a:gd name="connsiteY8" fmla="*/ 0 h 3005470"/>
              <a:gd name="connsiteX9" fmla="*/ 1226288 w 2105247"/>
              <a:gd name="connsiteY9" fmla="*/ 0 h 3005470"/>
              <a:gd name="connsiteX10" fmla="*/ 1297172 w 2105247"/>
              <a:gd name="connsiteY10" fmla="*/ 21265 h 3005470"/>
              <a:gd name="connsiteX11" fmla="*/ 1360968 w 2105247"/>
              <a:gd name="connsiteY11" fmla="*/ 63796 h 3005470"/>
              <a:gd name="connsiteX12" fmla="*/ 1424763 w 2105247"/>
              <a:gd name="connsiteY12" fmla="*/ 170121 h 3005470"/>
              <a:gd name="connsiteX13" fmla="*/ 1637414 w 2105247"/>
              <a:gd name="connsiteY13" fmla="*/ 496186 h 3005470"/>
              <a:gd name="connsiteX14" fmla="*/ 2105247 w 2105247"/>
              <a:gd name="connsiteY14" fmla="*/ 1573619 h 3005470"/>
              <a:gd name="connsiteX15" fmla="*/ 396949 w 2105247"/>
              <a:gd name="connsiteY15" fmla="*/ 2693582 h 3005470"/>
              <a:gd name="connsiteX16" fmla="*/ 0 w 2105247"/>
              <a:gd name="connsiteY16" fmla="*/ 3005470 h 3005470"/>
              <a:gd name="connsiteX17" fmla="*/ 14177 w 2105247"/>
              <a:gd name="connsiteY17" fmla="*/ 2955851 h 30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5247" h="3005470">
                <a:moveTo>
                  <a:pt x="14177" y="2955851"/>
                </a:moveTo>
                <a:lnTo>
                  <a:pt x="42530" y="1623237"/>
                </a:lnTo>
                <a:lnTo>
                  <a:pt x="106326" y="1212112"/>
                </a:lnTo>
                <a:lnTo>
                  <a:pt x="226828" y="956930"/>
                </a:lnTo>
                <a:lnTo>
                  <a:pt x="375684" y="800986"/>
                </a:lnTo>
                <a:lnTo>
                  <a:pt x="602512" y="581247"/>
                </a:lnTo>
                <a:lnTo>
                  <a:pt x="829340" y="340242"/>
                </a:lnTo>
                <a:lnTo>
                  <a:pt x="999461" y="177210"/>
                </a:lnTo>
                <a:lnTo>
                  <a:pt x="1049079" y="0"/>
                </a:lnTo>
                <a:lnTo>
                  <a:pt x="1226288" y="0"/>
                </a:lnTo>
                <a:lnTo>
                  <a:pt x="1297172" y="21265"/>
                </a:lnTo>
                <a:lnTo>
                  <a:pt x="1360968" y="63796"/>
                </a:lnTo>
                <a:lnTo>
                  <a:pt x="1424763" y="170121"/>
                </a:lnTo>
                <a:lnTo>
                  <a:pt x="1637414" y="496186"/>
                </a:lnTo>
                <a:lnTo>
                  <a:pt x="2105247" y="1573619"/>
                </a:lnTo>
                <a:lnTo>
                  <a:pt x="396949" y="2693582"/>
                </a:lnTo>
                <a:lnTo>
                  <a:pt x="0" y="3005470"/>
                </a:lnTo>
                <a:lnTo>
                  <a:pt x="14177" y="2955851"/>
                </a:lnTo>
                <a:close/>
              </a:path>
            </a:pathLst>
          </a:custGeom>
          <a:solidFill>
            <a:schemeClr val="accent4">
              <a:lumMod val="75000"/>
              <a:alpha val="53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Development</a:t>
            </a:r>
          </a:p>
          <a:p>
            <a:pPr algn="ctr"/>
            <a:r>
              <a:rPr lang="en-US" dirty="0"/>
              <a:t>(205 New </a:t>
            </a:r>
            <a:br>
              <a:rPr lang="en-US" dirty="0"/>
            </a:br>
            <a:r>
              <a:rPr lang="en-US" dirty="0"/>
              <a:t>Patio Homes)</a:t>
            </a:r>
          </a:p>
          <a:p>
            <a:pPr algn="ctr"/>
            <a:endParaRPr lang="en-US" dirty="0"/>
          </a:p>
        </p:txBody>
      </p:sp>
      <p:sp>
        <p:nvSpPr>
          <p:cNvPr id="24" name="Freeform 23">
            <a:extLst>
              <a:ext uri="{FF2B5EF4-FFF2-40B4-BE49-F238E27FC236}">
                <a16:creationId xmlns:a16="http://schemas.microsoft.com/office/drawing/2014/main" id="{1EFCA4DA-4D2B-2D45-99DE-99EF24A111DD}"/>
              </a:ext>
            </a:extLst>
          </p:cNvPr>
          <p:cNvSpPr/>
          <p:nvPr/>
        </p:nvSpPr>
        <p:spPr>
          <a:xfrm>
            <a:off x="5195777" y="3133060"/>
            <a:ext cx="2601432" cy="1864242"/>
          </a:xfrm>
          <a:custGeom>
            <a:avLst/>
            <a:gdLst>
              <a:gd name="connsiteX0" fmla="*/ 0 w 2601432"/>
              <a:gd name="connsiteY0" fmla="*/ 283535 h 1864242"/>
              <a:gd name="connsiteX1" fmla="*/ 489097 w 2601432"/>
              <a:gd name="connsiteY1" fmla="*/ 0 h 1864242"/>
              <a:gd name="connsiteX2" fmla="*/ 1020725 w 2601432"/>
              <a:gd name="connsiteY2" fmla="*/ 524540 h 1864242"/>
              <a:gd name="connsiteX3" fmla="*/ 1155404 w 2601432"/>
              <a:gd name="connsiteY3" fmla="*/ 0 h 1864242"/>
              <a:gd name="connsiteX4" fmla="*/ 1594883 w 2601432"/>
              <a:gd name="connsiteY4" fmla="*/ 49619 h 1864242"/>
              <a:gd name="connsiteX5" fmla="*/ 1984744 w 2601432"/>
              <a:gd name="connsiteY5" fmla="*/ 163033 h 1864242"/>
              <a:gd name="connsiteX6" fmla="*/ 2275367 w 2601432"/>
              <a:gd name="connsiteY6" fmla="*/ 311889 h 1864242"/>
              <a:gd name="connsiteX7" fmla="*/ 2218660 w 2601432"/>
              <a:gd name="connsiteY7" fmla="*/ 347331 h 1864242"/>
              <a:gd name="connsiteX8" fmla="*/ 2466753 w 2601432"/>
              <a:gd name="connsiteY8" fmla="*/ 460745 h 1864242"/>
              <a:gd name="connsiteX9" fmla="*/ 2601432 w 2601432"/>
              <a:gd name="connsiteY9" fmla="*/ 595424 h 1864242"/>
              <a:gd name="connsiteX10" fmla="*/ 2587256 w 2601432"/>
              <a:gd name="connsiteY10" fmla="*/ 708838 h 1864242"/>
              <a:gd name="connsiteX11" fmla="*/ 793897 w 2601432"/>
              <a:gd name="connsiteY11" fmla="*/ 1864242 h 1864242"/>
              <a:gd name="connsiteX12" fmla="*/ 382772 w 2601432"/>
              <a:gd name="connsiteY12" fmla="*/ 815163 h 1864242"/>
              <a:gd name="connsiteX13" fmla="*/ 0 w 2601432"/>
              <a:gd name="connsiteY13" fmla="*/ 283535 h 18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1432" h="1864242">
                <a:moveTo>
                  <a:pt x="0" y="283535"/>
                </a:moveTo>
                <a:lnTo>
                  <a:pt x="489097" y="0"/>
                </a:lnTo>
                <a:lnTo>
                  <a:pt x="1020725" y="524540"/>
                </a:lnTo>
                <a:lnTo>
                  <a:pt x="1155404" y="0"/>
                </a:lnTo>
                <a:lnTo>
                  <a:pt x="1594883" y="49619"/>
                </a:lnTo>
                <a:lnTo>
                  <a:pt x="1984744" y="163033"/>
                </a:lnTo>
                <a:lnTo>
                  <a:pt x="2275367" y="311889"/>
                </a:lnTo>
                <a:lnTo>
                  <a:pt x="2218660" y="347331"/>
                </a:lnTo>
                <a:lnTo>
                  <a:pt x="2466753" y="460745"/>
                </a:lnTo>
                <a:lnTo>
                  <a:pt x="2601432" y="595424"/>
                </a:lnTo>
                <a:lnTo>
                  <a:pt x="2587256" y="708838"/>
                </a:lnTo>
                <a:lnTo>
                  <a:pt x="793897" y="1864242"/>
                </a:lnTo>
                <a:lnTo>
                  <a:pt x="382772" y="815163"/>
                </a:lnTo>
                <a:lnTo>
                  <a:pt x="0" y="283535"/>
                </a:lnTo>
                <a:close/>
              </a:path>
            </a:pathLst>
          </a:custGeom>
          <a:solidFill>
            <a:schemeClr val="accent4">
              <a:lumMod val="75000"/>
              <a:alpha val="53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a:t>
            </a:r>
            <a:br>
              <a:rPr lang="en-US" dirty="0"/>
            </a:br>
            <a:r>
              <a:rPr lang="en-US" dirty="0"/>
              <a:t>Development</a:t>
            </a:r>
            <a:br>
              <a:rPr lang="en-US" dirty="0"/>
            </a:br>
            <a:endParaRPr lang="en-US" dirty="0"/>
          </a:p>
        </p:txBody>
      </p:sp>
      <p:sp>
        <p:nvSpPr>
          <p:cNvPr id="25" name="Right Arrow 24">
            <a:extLst>
              <a:ext uri="{FF2B5EF4-FFF2-40B4-BE49-F238E27FC236}">
                <a16:creationId xmlns:a16="http://schemas.microsoft.com/office/drawing/2014/main" id="{197B4B42-B3E7-F747-A786-4B6233F97EC8}"/>
              </a:ext>
            </a:extLst>
          </p:cNvPr>
          <p:cNvSpPr/>
          <p:nvPr/>
        </p:nvSpPr>
        <p:spPr>
          <a:xfrm rot="13928587">
            <a:off x="8147189" y="3673847"/>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F8BAE7E-BABD-8544-A2D4-682BA9BFF66D}"/>
              </a:ext>
            </a:extLst>
          </p:cNvPr>
          <p:cNvSpPr/>
          <p:nvPr/>
        </p:nvSpPr>
        <p:spPr>
          <a:xfrm rot="13928587">
            <a:off x="7790728" y="3943118"/>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528F470A-3018-5047-87D4-3A778D958876}"/>
              </a:ext>
            </a:extLst>
          </p:cNvPr>
          <p:cNvSpPr/>
          <p:nvPr/>
        </p:nvSpPr>
        <p:spPr>
          <a:xfrm rot="13928587">
            <a:off x="8480271" y="3457324"/>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4CBC68D1-9678-4A40-82E3-3C36D2B4F64D}"/>
              </a:ext>
            </a:extLst>
          </p:cNvPr>
          <p:cNvSpPr/>
          <p:nvPr/>
        </p:nvSpPr>
        <p:spPr>
          <a:xfrm rot="6836068">
            <a:off x="7739609" y="1983690"/>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E7119232-3CEC-AF49-8294-F718A7FBD07A}"/>
              </a:ext>
            </a:extLst>
          </p:cNvPr>
          <p:cNvSpPr/>
          <p:nvPr/>
        </p:nvSpPr>
        <p:spPr>
          <a:xfrm rot="6836068">
            <a:off x="7003893" y="1682311"/>
            <a:ext cx="609600" cy="235430"/>
          </a:xfrm>
          <a:prstGeom prst="rightArrow">
            <a:avLst>
              <a:gd name="adj1" fmla="val 50000"/>
              <a:gd name="adj2" fmla="val 116474"/>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1465751-4AB6-1943-8962-5E11D1D249D6}"/>
              </a:ext>
            </a:extLst>
          </p:cNvPr>
          <p:cNvSpPr txBox="1"/>
          <p:nvPr/>
        </p:nvSpPr>
        <p:spPr>
          <a:xfrm rot="1220961">
            <a:off x="7225497" y="1331499"/>
            <a:ext cx="1323504" cy="307777"/>
          </a:xfrm>
          <a:prstGeom prst="rect">
            <a:avLst/>
          </a:prstGeom>
          <a:noFill/>
        </p:spPr>
        <p:txBody>
          <a:bodyPr wrap="none" rtlCol="0">
            <a:spAutoFit/>
          </a:bodyPr>
          <a:lstStyle/>
          <a:p>
            <a:r>
              <a:rPr lang="en-US" sz="1400" dirty="0"/>
              <a:t>2 Exits to US-76</a:t>
            </a:r>
          </a:p>
        </p:txBody>
      </p:sp>
      <p:sp>
        <p:nvSpPr>
          <p:cNvPr id="31" name="TextBox 30">
            <a:extLst>
              <a:ext uri="{FF2B5EF4-FFF2-40B4-BE49-F238E27FC236}">
                <a16:creationId xmlns:a16="http://schemas.microsoft.com/office/drawing/2014/main" id="{40A834FC-197F-F441-A8EB-959EB328EAFA}"/>
              </a:ext>
            </a:extLst>
          </p:cNvPr>
          <p:cNvSpPr txBox="1"/>
          <p:nvPr/>
        </p:nvSpPr>
        <p:spPr>
          <a:xfrm rot="19441009">
            <a:off x="7628453" y="4185530"/>
            <a:ext cx="1628972" cy="523220"/>
          </a:xfrm>
          <a:prstGeom prst="rect">
            <a:avLst/>
          </a:prstGeom>
          <a:noFill/>
        </p:spPr>
        <p:txBody>
          <a:bodyPr wrap="none" rtlCol="0">
            <a:spAutoFit/>
          </a:bodyPr>
          <a:lstStyle/>
          <a:p>
            <a:pPr algn="r"/>
            <a:r>
              <a:rPr lang="en-US" sz="1400" dirty="0"/>
              <a:t>3 Exits to </a:t>
            </a:r>
            <a:br>
              <a:rPr lang="en-US" sz="1400" dirty="0"/>
            </a:br>
            <a:r>
              <a:rPr lang="en-US" sz="1400" dirty="0"/>
              <a:t>Johnson Marina Rd.</a:t>
            </a:r>
          </a:p>
        </p:txBody>
      </p:sp>
      <p:sp>
        <p:nvSpPr>
          <p:cNvPr id="32" name="TextBox 31">
            <a:extLst>
              <a:ext uri="{FF2B5EF4-FFF2-40B4-BE49-F238E27FC236}">
                <a16:creationId xmlns:a16="http://schemas.microsoft.com/office/drawing/2014/main" id="{8AC0CCCA-A56D-8B4D-83CA-1901A76BAEBE}"/>
              </a:ext>
            </a:extLst>
          </p:cNvPr>
          <p:cNvSpPr txBox="1"/>
          <p:nvPr/>
        </p:nvSpPr>
        <p:spPr>
          <a:xfrm>
            <a:off x="-32415" y="4471290"/>
            <a:ext cx="3824694" cy="1200329"/>
          </a:xfrm>
          <a:prstGeom prst="rect">
            <a:avLst/>
          </a:prstGeom>
          <a:noFill/>
        </p:spPr>
        <p:txBody>
          <a:bodyPr wrap="square" rtlCol="0">
            <a:spAutoFit/>
          </a:bodyPr>
          <a:lstStyle/>
          <a:p>
            <a:r>
              <a:rPr lang="en-US" u="sng" dirty="0"/>
              <a:t>Commercial Development</a:t>
            </a:r>
          </a:p>
          <a:p>
            <a:pPr marL="285750" indent="-285750">
              <a:buFont typeface="Arial" panose="020B0604020202020204" pitchFamily="34" charset="0"/>
              <a:buChar char="•"/>
            </a:pPr>
            <a:r>
              <a:rPr lang="en-US" dirty="0"/>
              <a:t>1 100,000 </a:t>
            </a:r>
            <a:r>
              <a:rPr lang="en-US" dirty="0" err="1"/>
              <a:t>sq</a:t>
            </a:r>
            <a:r>
              <a:rPr lang="en-US" dirty="0"/>
              <a:t> ft Retail Building</a:t>
            </a:r>
          </a:p>
          <a:p>
            <a:pPr marL="285750" indent="-285750">
              <a:buFont typeface="Arial" panose="020B0604020202020204" pitchFamily="34" charset="0"/>
              <a:buChar char="•"/>
            </a:pPr>
            <a:r>
              <a:rPr lang="en-US" dirty="0"/>
              <a:t>9 Commercial Buildings that can be up to 12,000 </a:t>
            </a:r>
            <a:r>
              <a:rPr lang="en-US" dirty="0" err="1"/>
              <a:t>sq</a:t>
            </a:r>
            <a:r>
              <a:rPr lang="en-US" dirty="0"/>
              <a:t> ft each</a:t>
            </a:r>
          </a:p>
        </p:txBody>
      </p:sp>
      <p:sp>
        <p:nvSpPr>
          <p:cNvPr id="21" name="Freeform 20">
            <a:extLst>
              <a:ext uri="{FF2B5EF4-FFF2-40B4-BE49-F238E27FC236}">
                <a16:creationId xmlns:a16="http://schemas.microsoft.com/office/drawing/2014/main" id="{F07BC9D6-4C03-1743-B1F5-26EC2C79AC18}"/>
              </a:ext>
            </a:extLst>
          </p:cNvPr>
          <p:cNvSpPr/>
          <p:nvPr/>
        </p:nvSpPr>
        <p:spPr>
          <a:xfrm>
            <a:off x="2063168" y="1219200"/>
            <a:ext cx="2707758" cy="3990754"/>
          </a:xfrm>
          <a:custGeom>
            <a:avLst/>
            <a:gdLst>
              <a:gd name="connsiteX0" fmla="*/ 42530 w 2707758"/>
              <a:gd name="connsiteY0" fmla="*/ 290624 h 3990754"/>
              <a:gd name="connsiteX1" fmla="*/ 1084521 w 2707758"/>
              <a:gd name="connsiteY1" fmla="*/ 85061 h 3990754"/>
              <a:gd name="connsiteX2" fmla="*/ 1531089 w 2707758"/>
              <a:gd name="connsiteY2" fmla="*/ 0 h 3990754"/>
              <a:gd name="connsiteX3" fmla="*/ 1765005 w 2707758"/>
              <a:gd name="connsiteY3" fmla="*/ 389861 h 3990754"/>
              <a:gd name="connsiteX4" fmla="*/ 2013098 w 2707758"/>
              <a:gd name="connsiteY4" fmla="*/ 786810 h 3990754"/>
              <a:gd name="connsiteX5" fmla="*/ 2218661 w 2707758"/>
              <a:gd name="connsiteY5" fmla="*/ 1212112 h 3990754"/>
              <a:gd name="connsiteX6" fmla="*/ 2445489 w 2707758"/>
              <a:gd name="connsiteY6" fmla="*/ 1694121 h 3990754"/>
              <a:gd name="connsiteX7" fmla="*/ 2643963 w 2707758"/>
              <a:gd name="connsiteY7" fmla="*/ 2105247 h 3990754"/>
              <a:gd name="connsiteX8" fmla="*/ 2707758 w 2707758"/>
              <a:gd name="connsiteY8" fmla="*/ 2225749 h 3990754"/>
              <a:gd name="connsiteX9" fmla="*/ 2615609 w 2707758"/>
              <a:gd name="connsiteY9" fmla="*/ 2417135 h 3990754"/>
              <a:gd name="connsiteX10" fmla="*/ 2395870 w 2707758"/>
              <a:gd name="connsiteY10" fmla="*/ 2651052 h 3990754"/>
              <a:gd name="connsiteX11" fmla="*/ 2161954 w 2707758"/>
              <a:gd name="connsiteY11" fmla="*/ 2828261 h 3990754"/>
              <a:gd name="connsiteX12" fmla="*/ 1970568 w 2707758"/>
              <a:gd name="connsiteY12" fmla="*/ 3040912 h 3990754"/>
              <a:gd name="connsiteX13" fmla="*/ 1814623 w 2707758"/>
              <a:gd name="connsiteY13" fmla="*/ 3253563 h 3990754"/>
              <a:gd name="connsiteX14" fmla="*/ 1736651 w 2707758"/>
              <a:gd name="connsiteY14" fmla="*/ 3530010 h 3990754"/>
              <a:gd name="connsiteX15" fmla="*/ 1701209 w 2707758"/>
              <a:gd name="connsiteY15" fmla="*/ 3841898 h 3990754"/>
              <a:gd name="connsiteX16" fmla="*/ 1701209 w 2707758"/>
              <a:gd name="connsiteY16" fmla="*/ 3990754 h 3990754"/>
              <a:gd name="connsiteX17" fmla="*/ 0 w 2707758"/>
              <a:gd name="connsiteY17" fmla="*/ 326065 h 3990754"/>
              <a:gd name="connsiteX18" fmla="*/ 42530 w 2707758"/>
              <a:gd name="connsiteY18" fmla="*/ 290624 h 399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7758" h="3990754">
                <a:moveTo>
                  <a:pt x="42530" y="290624"/>
                </a:moveTo>
                <a:lnTo>
                  <a:pt x="1084521" y="85061"/>
                </a:lnTo>
                <a:lnTo>
                  <a:pt x="1531089" y="0"/>
                </a:lnTo>
                <a:lnTo>
                  <a:pt x="1765005" y="389861"/>
                </a:lnTo>
                <a:lnTo>
                  <a:pt x="2013098" y="786810"/>
                </a:lnTo>
                <a:lnTo>
                  <a:pt x="2218661" y="1212112"/>
                </a:lnTo>
                <a:lnTo>
                  <a:pt x="2445489" y="1694121"/>
                </a:lnTo>
                <a:lnTo>
                  <a:pt x="2643963" y="2105247"/>
                </a:lnTo>
                <a:lnTo>
                  <a:pt x="2707758" y="2225749"/>
                </a:lnTo>
                <a:lnTo>
                  <a:pt x="2615609" y="2417135"/>
                </a:lnTo>
                <a:lnTo>
                  <a:pt x="2395870" y="2651052"/>
                </a:lnTo>
                <a:lnTo>
                  <a:pt x="2161954" y="2828261"/>
                </a:lnTo>
                <a:lnTo>
                  <a:pt x="1970568" y="3040912"/>
                </a:lnTo>
                <a:lnTo>
                  <a:pt x="1814623" y="3253563"/>
                </a:lnTo>
                <a:lnTo>
                  <a:pt x="1736651" y="3530010"/>
                </a:lnTo>
                <a:lnTo>
                  <a:pt x="1701209" y="3841898"/>
                </a:lnTo>
                <a:lnTo>
                  <a:pt x="1701209" y="3990754"/>
                </a:lnTo>
                <a:lnTo>
                  <a:pt x="0" y="326065"/>
                </a:lnTo>
                <a:lnTo>
                  <a:pt x="42530" y="290624"/>
                </a:lnTo>
                <a:close/>
              </a:path>
            </a:pathLst>
          </a:custGeom>
          <a:solidFill>
            <a:schemeClr val="accent1">
              <a:alpha val="38000"/>
            </a:schemeClr>
          </a:solidFill>
          <a:ln>
            <a:solidFill>
              <a:schemeClr val="accent1">
                <a:shade val="50000"/>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t>
            </a:r>
          </a:p>
          <a:p>
            <a:pPr algn="ctr"/>
            <a:r>
              <a:rPr lang="en-US" dirty="0"/>
              <a:t>Development</a:t>
            </a:r>
            <a:br>
              <a:rPr lang="en-US" dirty="0"/>
            </a:b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2" name="Freeform 21">
            <a:extLst>
              <a:ext uri="{FF2B5EF4-FFF2-40B4-BE49-F238E27FC236}">
                <a16:creationId xmlns:a16="http://schemas.microsoft.com/office/drawing/2014/main" id="{C1D9823A-0DDC-3A44-B3A0-409DE3A466EE}"/>
              </a:ext>
            </a:extLst>
          </p:cNvPr>
          <p:cNvSpPr/>
          <p:nvPr/>
        </p:nvSpPr>
        <p:spPr>
          <a:xfrm>
            <a:off x="3671777" y="1134140"/>
            <a:ext cx="3040911" cy="2509283"/>
          </a:xfrm>
          <a:custGeom>
            <a:avLst/>
            <a:gdLst>
              <a:gd name="connsiteX0" fmla="*/ 0 w 3040911"/>
              <a:gd name="connsiteY0" fmla="*/ 70883 h 2509283"/>
              <a:gd name="connsiteX1" fmla="*/ 439479 w 3040911"/>
              <a:gd name="connsiteY1" fmla="*/ 14176 h 2509283"/>
              <a:gd name="connsiteX2" fmla="*/ 737190 w 3040911"/>
              <a:gd name="connsiteY2" fmla="*/ 0 h 2509283"/>
              <a:gd name="connsiteX3" fmla="*/ 1169581 w 3040911"/>
              <a:gd name="connsiteY3" fmla="*/ 113413 h 2509283"/>
              <a:gd name="connsiteX4" fmla="*/ 1864242 w 3040911"/>
              <a:gd name="connsiteY4" fmla="*/ 368595 h 2509283"/>
              <a:gd name="connsiteX5" fmla="*/ 2672316 w 3040911"/>
              <a:gd name="connsiteY5" fmla="*/ 673395 h 2509283"/>
              <a:gd name="connsiteX6" fmla="*/ 3040911 w 3040911"/>
              <a:gd name="connsiteY6" fmla="*/ 857693 h 2509283"/>
              <a:gd name="connsiteX7" fmla="*/ 2750288 w 3040911"/>
              <a:gd name="connsiteY7" fmla="*/ 1382232 h 2509283"/>
              <a:gd name="connsiteX8" fmla="*/ 2367516 w 3040911"/>
              <a:gd name="connsiteY8" fmla="*/ 1190846 h 2509283"/>
              <a:gd name="connsiteX9" fmla="*/ 2154865 w 3040911"/>
              <a:gd name="connsiteY9" fmla="*/ 1424762 h 2509283"/>
              <a:gd name="connsiteX10" fmla="*/ 2658139 w 3040911"/>
              <a:gd name="connsiteY10" fmla="*/ 1991832 h 2509283"/>
              <a:gd name="connsiteX11" fmla="*/ 2573079 w 3040911"/>
              <a:gd name="connsiteY11" fmla="*/ 2509283 h 2509283"/>
              <a:gd name="connsiteX12" fmla="*/ 2027274 w 3040911"/>
              <a:gd name="connsiteY12" fmla="*/ 1977655 h 2509283"/>
              <a:gd name="connsiteX13" fmla="*/ 1524000 w 3040911"/>
              <a:gd name="connsiteY13" fmla="*/ 2254102 h 2509283"/>
              <a:gd name="connsiteX14" fmla="*/ 1353879 w 3040911"/>
              <a:gd name="connsiteY14" fmla="*/ 2204483 h 2509283"/>
              <a:gd name="connsiteX15" fmla="*/ 1127051 w 3040911"/>
              <a:gd name="connsiteY15" fmla="*/ 2211572 h 2509283"/>
              <a:gd name="connsiteX16" fmla="*/ 482009 w 3040911"/>
              <a:gd name="connsiteY16" fmla="*/ 843516 h 2509283"/>
              <a:gd name="connsiteX17" fmla="*/ 0 w 3040911"/>
              <a:gd name="connsiteY17" fmla="*/ 70883 h 250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0911" h="2509283">
                <a:moveTo>
                  <a:pt x="0" y="70883"/>
                </a:moveTo>
                <a:lnTo>
                  <a:pt x="439479" y="14176"/>
                </a:lnTo>
                <a:lnTo>
                  <a:pt x="737190" y="0"/>
                </a:lnTo>
                <a:lnTo>
                  <a:pt x="1169581" y="113413"/>
                </a:lnTo>
                <a:lnTo>
                  <a:pt x="1864242" y="368595"/>
                </a:lnTo>
                <a:lnTo>
                  <a:pt x="2672316" y="673395"/>
                </a:lnTo>
                <a:lnTo>
                  <a:pt x="3040911" y="857693"/>
                </a:lnTo>
                <a:lnTo>
                  <a:pt x="2750288" y="1382232"/>
                </a:lnTo>
                <a:lnTo>
                  <a:pt x="2367516" y="1190846"/>
                </a:lnTo>
                <a:lnTo>
                  <a:pt x="2154865" y="1424762"/>
                </a:lnTo>
                <a:lnTo>
                  <a:pt x="2658139" y="1991832"/>
                </a:lnTo>
                <a:lnTo>
                  <a:pt x="2573079" y="2509283"/>
                </a:lnTo>
                <a:lnTo>
                  <a:pt x="2027274" y="1977655"/>
                </a:lnTo>
                <a:lnTo>
                  <a:pt x="1524000" y="2254102"/>
                </a:lnTo>
                <a:lnTo>
                  <a:pt x="1353879" y="2204483"/>
                </a:lnTo>
                <a:lnTo>
                  <a:pt x="1127051" y="2211572"/>
                </a:lnTo>
                <a:lnTo>
                  <a:pt x="482009" y="843516"/>
                </a:lnTo>
                <a:lnTo>
                  <a:pt x="0" y="70883"/>
                </a:lnTo>
                <a:close/>
              </a:path>
            </a:pathLst>
          </a:custGeom>
          <a:solidFill>
            <a:schemeClr val="accent1">
              <a:alpha val="40000"/>
            </a:schemeClr>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t>
            </a:r>
          </a:p>
          <a:p>
            <a:pPr algn="ctr"/>
            <a:r>
              <a:rPr lang="en-US" dirty="0"/>
              <a:t>Development</a:t>
            </a:r>
          </a:p>
        </p:txBody>
      </p:sp>
    </p:spTree>
    <p:extLst>
      <p:ext uri="{BB962C8B-B14F-4D97-AF65-F5344CB8AC3E}">
        <p14:creationId xmlns:p14="http://schemas.microsoft.com/office/powerpoint/2010/main" val="35783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fade">
                                      <p:cBhvr>
                                        <p:cTn id="21" dur="500"/>
                                        <p:tgtEl>
                                          <p:spTgt spid="32">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fade">
                                      <p:cBhvr>
                                        <p:cTn id="24" dur="5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p:bldP spid="31"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endParaRPr lang="en-US" sz="1600" dirty="0"/>
          </a:p>
        </p:txBody>
      </p:sp>
      <p:sp>
        <p:nvSpPr>
          <p:cNvPr id="3" name="Subtitle 2"/>
          <p:cNvSpPr>
            <a:spLocks noGrp="1"/>
          </p:cNvSpPr>
          <p:nvPr>
            <p:ph type="subTitle" idx="1"/>
          </p:nvPr>
        </p:nvSpPr>
        <p:spPr>
          <a:xfrm>
            <a:off x="0" y="990600"/>
            <a:ext cx="9220200" cy="6096000"/>
          </a:xfrm>
        </p:spPr>
        <p:txBody>
          <a:bodyPr>
            <a:noAutofit/>
          </a:bodyPr>
          <a:lstStyle/>
          <a:p>
            <a:pPr marL="285750" indent="-285750" algn="l">
              <a:lnSpc>
                <a:spcPct val="150000"/>
              </a:lnSpc>
              <a:buFont typeface="Arial" panose="020B0604020202020204" pitchFamily="34" charset="0"/>
              <a:buChar char="•"/>
            </a:pPr>
            <a:r>
              <a:rPr lang="en-US" sz="1800" dirty="0">
                <a:solidFill>
                  <a:schemeClr val="tx1"/>
                </a:solidFill>
              </a:rPr>
              <a:t>More peninsula community members, including children, will be involved in accidents </a:t>
            </a:r>
          </a:p>
          <a:p>
            <a:pPr marL="285750" indent="-285750" algn="l">
              <a:lnSpc>
                <a:spcPct val="150000"/>
              </a:lnSpc>
              <a:buFont typeface="Arial" panose="020B0604020202020204" pitchFamily="34" charset="0"/>
              <a:buChar char="•"/>
            </a:pPr>
            <a:r>
              <a:rPr lang="en-US" sz="1800" dirty="0">
                <a:solidFill>
                  <a:schemeClr val="tx1"/>
                </a:solidFill>
              </a:rPr>
              <a:t>Increased traffic congestion on Johnson Marina, Forrest Shealy &amp; Three Dog Roads</a:t>
            </a:r>
          </a:p>
          <a:p>
            <a:pPr marL="285750" indent="-285750" algn="l">
              <a:lnSpc>
                <a:spcPct val="150000"/>
              </a:lnSpc>
              <a:buFont typeface="Arial" panose="020B0604020202020204" pitchFamily="34" charset="0"/>
              <a:buChar char="•"/>
            </a:pPr>
            <a:r>
              <a:rPr lang="en-US" sz="1800" dirty="0">
                <a:solidFill>
                  <a:schemeClr val="tx1"/>
                </a:solidFill>
              </a:rPr>
              <a:t>Forrest Shealy Road does not meet current state road specifications </a:t>
            </a:r>
          </a:p>
          <a:p>
            <a:pPr marL="285750" indent="-285750" algn="l">
              <a:lnSpc>
                <a:spcPct val="150000"/>
              </a:lnSpc>
              <a:buFont typeface="Arial" panose="020B0604020202020204" pitchFamily="34" charset="0"/>
              <a:buChar char="•"/>
            </a:pPr>
            <a:r>
              <a:rPr lang="en-US" sz="1800" dirty="0">
                <a:solidFill>
                  <a:schemeClr val="tx1"/>
                </a:solidFill>
              </a:rPr>
              <a:t>Inadequate 40-foot Left turn lane on Johnson Marina Road (A School Bus is 45 feet long)</a:t>
            </a:r>
          </a:p>
          <a:p>
            <a:pPr marL="285750" indent="-285750" algn="l">
              <a:lnSpc>
                <a:spcPct val="150000"/>
              </a:lnSpc>
              <a:buFont typeface="Arial" panose="020B0604020202020204" pitchFamily="34" charset="0"/>
              <a:buChar char="•"/>
            </a:pPr>
            <a:r>
              <a:rPr lang="en-US" sz="1800" dirty="0">
                <a:solidFill>
                  <a:schemeClr val="tx1"/>
                </a:solidFill>
              </a:rPr>
              <a:t>Emergency event response time could be slower</a:t>
            </a:r>
          </a:p>
          <a:p>
            <a:pPr marL="285750" indent="-285750" algn="l">
              <a:lnSpc>
                <a:spcPct val="150000"/>
              </a:lnSpc>
              <a:buFont typeface="Arial" panose="020B0604020202020204" pitchFamily="34" charset="0"/>
              <a:buChar char="•"/>
            </a:pPr>
            <a:r>
              <a:rPr lang="en-US" sz="1800" dirty="0">
                <a:solidFill>
                  <a:schemeClr val="tx1"/>
                </a:solidFill>
              </a:rPr>
              <a:t>Emergency egress from our peninsula would take longer</a:t>
            </a:r>
          </a:p>
          <a:p>
            <a:pPr marL="285750" indent="-285750" algn="l">
              <a:lnSpc>
                <a:spcPct val="150000"/>
              </a:lnSpc>
              <a:buFont typeface="Arial" panose="020B0604020202020204" pitchFamily="34" charset="0"/>
              <a:buChar char="•"/>
            </a:pPr>
            <a:r>
              <a:rPr lang="en-US" sz="1800" dirty="0">
                <a:solidFill>
                  <a:schemeClr val="tx1"/>
                </a:solidFill>
              </a:rPr>
              <a:t>The planned “Fresh Church” 19.4-acre development will add to congestion</a:t>
            </a:r>
          </a:p>
          <a:p>
            <a:pPr marL="279400" indent="-279400" algn="l">
              <a:lnSpc>
                <a:spcPct val="150000"/>
              </a:lnSpc>
              <a:buFont typeface="Arial" panose="020B0604020202020204" pitchFamily="34" charset="0"/>
              <a:buChar char="•"/>
            </a:pPr>
            <a:r>
              <a:rPr lang="en-US" sz="1800" dirty="0">
                <a:solidFill>
                  <a:schemeClr val="tx1"/>
                </a:solidFill>
              </a:rPr>
              <a:t>Lowman Home has some risk reduction actions already in place and more can be made available without closure of the roads</a:t>
            </a:r>
          </a:p>
          <a:p>
            <a:pPr marL="287338" indent="-287338" algn="l">
              <a:lnSpc>
                <a:spcPct val="150000"/>
              </a:lnSpc>
              <a:buFont typeface="Arial" panose="020B0604020202020204" pitchFamily="34" charset="0"/>
              <a:buChar char="•"/>
            </a:pPr>
            <a:r>
              <a:rPr lang="en-US" sz="1800" dirty="0">
                <a:solidFill>
                  <a:schemeClr val="tx1"/>
                </a:solidFill>
              </a:rPr>
              <a:t>Significant acreage still on peninsula for development</a:t>
            </a:r>
          </a:p>
          <a:p>
            <a:pPr marL="287338" indent="-287338" algn="l">
              <a:lnSpc>
                <a:spcPct val="150000"/>
              </a:lnSpc>
              <a:buFont typeface="Arial" panose="020B0604020202020204" pitchFamily="34" charset="0"/>
              <a:buChar char="•"/>
            </a:pPr>
            <a:r>
              <a:rPr lang="en-US" sz="1800" dirty="0">
                <a:solidFill>
                  <a:schemeClr val="tx1"/>
                </a:solidFill>
              </a:rPr>
              <a:t>SCDOT’s Quid-Pro-Quo traffic signal at Johnson Marina Road &amp; US-76 is not helpful</a:t>
            </a:r>
          </a:p>
          <a:p>
            <a:pPr marL="171450" indent="-171450" algn="l">
              <a:lnSpc>
                <a:spcPct val="200000"/>
              </a:lnSpc>
              <a:buFont typeface="Arial" panose="020B0604020202020204" pitchFamily="34" charset="0"/>
              <a:buChar char="•"/>
            </a:pPr>
            <a:endParaRPr lang="en-US" sz="12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31222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r>
              <a:rPr lang="en-US" sz="1600" b="1" i="1" u="sng" dirty="0"/>
              <a:t>“New &amp; Improved” US-76 and Johnson Marina Road Intersection</a:t>
            </a:r>
          </a:p>
        </p:txBody>
      </p:sp>
      <p:sp>
        <p:nvSpPr>
          <p:cNvPr id="3" name="Subtitle 2"/>
          <p:cNvSpPr>
            <a:spLocks noGrp="1"/>
          </p:cNvSpPr>
          <p:nvPr>
            <p:ph type="subTitle" idx="1"/>
          </p:nvPr>
        </p:nvSpPr>
        <p:spPr>
          <a:xfrm>
            <a:off x="0" y="990600"/>
            <a:ext cx="8915400" cy="5833752"/>
          </a:xfrm>
        </p:spPr>
        <p:txBody>
          <a:bodyPr>
            <a:noAutofit/>
          </a:bodyPr>
          <a:lstStyle/>
          <a:p>
            <a:pPr marL="285750" indent="-285750" algn="l">
              <a:buFont typeface="Arial" panose="020B0604020202020204" pitchFamily="34" charset="0"/>
              <a:buChar char="•"/>
            </a:pPr>
            <a:r>
              <a:rPr lang="en-US" sz="1800" dirty="0">
                <a:solidFill>
                  <a:schemeClr val="tx1"/>
                </a:solidFill>
              </a:rPr>
              <a:t>Inadequate 40-foot Left turn lane on Johnson Marina Road (A School Bus is 45 feet long)</a:t>
            </a:r>
            <a:br>
              <a:rPr lang="en-US" sz="1800" dirty="0">
                <a:solidFill>
                  <a:schemeClr val="tx1"/>
                </a:solidFill>
              </a:rPr>
            </a:br>
            <a:r>
              <a:rPr lang="en-US" sz="400" dirty="0">
                <a:solidFill>
                  <a:schemeClr val="tx1"/>
                </a:solidFill>
              </a:rPr>
              <a:t>   </a:t>
            </a:r>
            <a:br>
              <a:rPr lang="en-US" sz="1800" dirty="0">
                <a:solidFill>
                  <a:schemeClr val="tx1"/>
                </a:solidFill>
              </a:rPr>
            </a:br>
            <a:r>
              <a:rPr lang="en-US" sz="1800" dirty="0">
                <a:solidFill>
                  <a:schemeClr val="tx1"/>
                </a:solidFill>
              </a:rPr>
              <a:t>This lane was added as an afterthought after construction began, and requires a left turn greater than 90 degrees from US-76. This causes many drivers to turn </a:t>
            </a:r>
            <a:r>
              <a:rPr lang="en-US" sz="1800" b="1" i="1" u="sng" dirty="0">
                <a:solidFill>
                  <a:schemeClr val="tx1"/>
                </a:solidFill>
              </a:rPr>
              <a:t>into</a:t>
            </a:r>
            <a:r>
              <a:rPr lang="en-US" sz="1800" dirty="0">
                <a:solidFill>
                  <a:schemeClr val="tx1"/>
                </a:solidFill>
              </a:rPr>
              <a:t> the Left Turn Lane when turning onto Johnson Marina Road</a:t>
            </a:r>
          </a:p>
          <a:p>
            <a:pPr algn="l">
              <a:lnSpc>
                <a:spcPct val="200000"/>
              </a:lnSpc>
            </a:pPr>
            <a:endParaRPr lang="en-US" sz="1800" dirty="0">
              <a:solidFill>
                <a:schemeClr val="tx1"/>
              </a:solidFill>
            </a:endParaRPr>
          </a:p>
          <a:p>
            <a:pPr marL="171450" indent="-171450" algn="l">
              <a:lnSpc>
                <a:spcPct val="200000"/>
              </a:lnSpc>
              <a:buFont typeface="Arial" panose="020B0604020202020204" pitchFamily="34" charset="0"/>
              <a:buChar char="•"/>
            </a:pPr>
            <a:endParaRPr lang="en-US" sz="1200" dirty="0">
              <a:solidFill>
                <a:schemeClr val="tx1"/>
              </a:solidFill>
            </a:endParaRPr>
          </a:p>
          <a:p>
            <a:pPr algn="l"/>
            <a:endParaRPr lang="en-US" sz="1200" dirty="0">
              <a:solidFill>
                <a:schemeClr val="tx1"/>
              </a:solidFill>
            </a:endParaRPr>
          </a:p>
        </p:txBody>
      </p:sp>
      <p:pic>
        <p:nvPicPr>
          <p:cNvPr id="4" name="Picture 3">
            <a:extLst>
              <a:ext uri="{FF2B5EF4-FFF2-40B4-BE49-F238E27FC236}">
                <a16:creationId xmlns:a16="http://schemas.microsoft.com/office/drawing/2014/main" id="{296872B5-FEF4-3A46-952C-7DEF28914DC1}"/>
              </a:ext>
            </a:extLst>
          </p:cNvPr>
          <p:cNvPicPr>
            <a:picLocks noChangeAspect="1"/>
          </p:cNvPicPr>
          <p:nvPr/>
        </p:nvPicPr>
        <p:blipFill rotWithShape="1">
          <a:blip r:embed="rId2"/>
          <a:srcRect t="6746"/>
          <a:stretch/>
        </p:blipFill>
        <p:spPr>
          <a:xfrm>
            <a:off x="283482" y="2187377"/>
            <a:ext cx="8577036" cy="4678761"/>
          </a:xfrm>
          <a:prstGeom prst="rect">
            <a:avLst/>
          </a:prstGeom>
        </p:spPr>
      </p:pic>
      <p:sp>
        <p:nvSpPr>
          <p:cNvPr id="5" name="Rectangular Callout 4">
            <a:extLst>
              <a:ext uri="{FF2B5EF4-FFF2-40B4-BE49-F238E27FC236}">
                <a16:creationId xmlns:a16="http://schemas.microsoft.com/office/drawing/2014/main" id="{408205E2-B7C3-4B40-9589-7480A3B92620}"/>
              </a:ext>
            </a:extLst>
          </p:cNvPr>
          <p:cNvSpPr/>
          <p:nvPr/>
        </p:nvSpPr>
        <p:spPr>
          <a:xfrm>
            <a:off x="6858000" y="5257800"/>
            <a:ext cx="1066800" cy="685800"/>
          </a:xfrm>
          <a:prstGeom prst="wedgeRectCallout">
            <a:avLst>
              <a:gd name="adj1" fmla="val -158142"/>
              <a:gd name="adj2" fmla="val -6419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Left Turn Lane</a:t>
            </a:r>
          </a:p>
          <a:p>
            <a:pPr algn="ctr"/>
            <a:r>
              <a:rPr lang="en-US" sz="1100" dirty="0"/>
              <a:t>34 ft long and</a:t>
            </a:r>
          </a:p>
          <a:p>
            <a:pPr algn="ctr"/>
            <a:r>
              <a:rPr lang="en-US" sz="1100" dirty="0"/>
              <a:t>11’-8” wide</a:t>
            </a:r>
          </a:p>
        </p:txBody>
      </p:sp>
      <p:sp>
        <p:nvSpPr>
          <p:cNvPr id="6" name="Rectangular Callout 5">
            <a:extLst>
              <a:ext uri="{FF2B5EF4-FFF2-40B4-BE49-F238E27FC236}">
                <a16:creationId xmlns:a16="http://schemas.microsoft.com/office/drawing/2014/main" id="{F371C861-B8F6-B245-A048-C23600AD9AE4}"/>
              </a:ext>
            </a:extLst>
          </p:cNvPr>
          <p:cNvSpPr/>
          <p:nvPr/>
        </p:nvSpPr>
        <p:spPr>
          <a:xfrm>
            <a:off x="3657600" y="5486400"/>
            <a:ext cx="1143000" cy="609600"/>
          </a:xfrm>
          <a:prstGeom prst="wedgeRectCallout">
            <a:avLst>
              <a:gd name="adj1" fmla="val -153702"/>
              <a:gd name="adj2" fmla="val 66464"/>
            </a:avLst>
          </a:prstGeom>
          <a:solidFill>
            <a:srgbClr val="FFC000"/>
          </a:solidFill>
          <a:ln>
            <a:solidFill>
              <a:srgbClr val="D9A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Right Turn Lane</a:t>
            </a:r>
          </a:p>
          <a:p>
            <a:pPr algn="ctr"/>
            <a:r>
              <a:rPr lang="en-US" sz="1100" dirty="0"/>
              <a:t>14’-2” wide</a:t>
            </a:r>
          </a:p>
        </p:txBody>
      </p:sp>
      <p:sp>
        <p:nvSpPr>
          <p:cNvPr id="7" name="Rectangular Callout 6">
            <a:extLst>
              <a:ext uri="{FF2B5EF4-FFF2-40B4-BE49-F238E27FC236}">
                <a16:creationId xmlns:a16="http://schemas.microsoft.com/office/drawing/2014/main" id="{E7C97FD0-D95F-E249-8803-8C41864A4873}"/>
              </a:ext>
            </a:extLst>
          </p:cNvPr>
          <p:cNvSpPr/>
          <p:nvPr/>
        </p:nvSpPr>
        <p:spPr>
          <a:xfrm>
            <a:off x="1371600" y="4221957"/>
            <a:ext cx="1066800" cy="609600"/>
          </a:xfrm>
          <a:prstGeom prst="wedgeRectCallout">
            <a:avLst>
              <a:gd name="adj1" fmla="val -28322"/>
              <a:gd name="adj2" fmla="val 125121"/>
            </a:avLst>
          </a:prstGeom>
          <a:solidFill>
            <a:srgbClr val="95C5E6"/>
          </a:solidFill>
          <a:ln>
            <a:solidFill>
              <a:srgbClr val="6F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Entrance Lane</a:t>
            </a:r>
          </a:p>
          <a:p>
            <a:pPr algn="ctr"/>
            <a:r>
              <a:rPr lang="en-US" sz="1100" dirty="0"/>
              <a:t>18’-3” wide</a:t>
            </a:r>
          </a:p>
        </p:txBody>
      </p:sp>
      <p:sp>
        <p:nvSpPr>
          <p:cNvPr id="8" name="Rectangular Callout 7">
            <a:extLst>
              <a:ext uri="{FF2B5EF4-FFF2-40B4-BE49-F238E27FC236}">
                <a16:creationId xmlns:a16="http://schemas.microsoft.com/office/drawing/2014/main" id="{9DA575BB-E3AF-5643-BDFE-6005A922F0B7}"/>
              </a:ext>
            </a:extLst>
          </p:cNvPr>
          <p:cNvSpPr/>
          <p:nvPr/>
        </p:nvSpPr>
        <p:spPr>
          <a:xfrm>
            <a:off x="7048500" y="2832895"/>
            <a:ext cx="1752600" cy="1129505"/>
          </a:xfrm>
          <a:prstGeom prst="wedgeRectCallout">
            <a:avLst>
              <a:gd name="adj1" fmla="val -215092"/>
              <a:gd name="adj2" fmla="val 117700"/>
            </a:avLst>
          </a:prstGeom>
          <a:solidFill>
            <a:srgbClr val="95C5E6"/>
          </a:solidFill>
          <a:ln>
            <a:solidFill>
              <a:srgbClr val="6F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An over 100 degree turn is required from US-76.</a:t>
            </a:r>
          </a:p>
          <a:p>
            <a:pPr algn="ctr"/>
            <a:r>
              <a:rPr lang="en-US" sz="1100" dirty="0"/>
              <a:t>Many drivers accidentally turn into the Left Turn Lane from US-76</a:t>
            </a:r>
          </a:p>
        </p:txBody>
      </p:sp>
      <p:sp>
        <p:nvSpPr>
          <p:cNvPr id="9" name="Rectangular Callout 8">
            <a:extLst>
              <a:ext uri="{FF2B5EF4-FFF2-40B4-BE49-F238E27FC236}">
                <a16:creationId xmlns:a16="http://schemas.microsoft.com/office/drawing/2014/main" id="{D8CB94E1-0129-5A4D-BB97-B5258ADB073A}"/>
              </a:ext>
            </a:extLst>
          </p:cNvPr>
          <p:cNvSpPr/>
          <p:nvPr/>
        </p:nvSpPr>
        <p:spPr>
          <a:xfrm>
            <a:off x="457200" y="2402385"/>
            <a:ext cx="3512820" cy="861020"/>
          </a:xfrm>
          <a:prstGeom prst="wedgeRectCallout">
            <a:avLst>
              <a:gd name="adj1" fmla="val -54823"/>
              <a:gd name="adj2" fmla="val 349202"/>
            </a:avLst>
          </a:prstGeom>
          <a:solidFill>
            <a:srgbClr val="3C72C8"/>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Out of the picture, at the point where Left Turn Lane is 0’ wide, the Entrance Lane is </a:t>
            </a:r>
            <a:br>
              <a:rPr lang="en-US" sz="1400" dirty="0"/>
            </a:br>
            <a:r>
              <a:rPr lang="en-US" sz="1400" dirty="0"/>
              <a:t>15’-10” wide, and the Exit Lane is 18’-3” wide</a:t>
            </a:r>
          </a:p>
        </p:txBody>
      </p:sp>
    </p:spTree>
    <p:extLst>
      <p:ext uri="{BB962C8B-B14F-4D97-AF65-F5344CB8AC3E}">
        <p14:creationId xmlns:p14="http://schemas.microsoft.com/office/powerpoint/2010/main" val="330474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1440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endParaRPr lang="en-US" sz="1600" dirty="0"/>
          </a:p>
        </p:txBody>
      </p:sp>
      <p:sp>
        <p:nvSpPr>
          <p:cNvPr id="3" name="Subtitle 2"/>
          <p:cNvSpPr>
            <a:spLocks noGrp="1"/>
          </p:cNvSpPr>
          <p:nvPr>
            <p:ph type="subTitle" idx="1"/>
          </p:nvPr>
        </p:nvSpPr>
        <p:spPr>
          <a:xfrm>
            <a:off x="76200" y="990600"/>
            <a:ext cx="8915400" cy="5257800"/>
          </a:xfrm>
        </p:spPr>
        <p:txBody>
          <a:bodyPr>
            <a:noAutofit/>
          </a:bodyPr>
          <a:lstStyle/>
          <a:p>
            <a:pPr marL="171450" indent="-171450" algn="l">
              <a:lnSpc>
                <a:spcPct val="200000"/>
              </a:lnSpc>
              <a:buFont typeface="Arial" panose="020B0604020202020204" pitchFamily="34" charset="0"/>
              <a:buChar char="•"/>
            </a:pPr>
            <a:r>
              <a:rPr lang="en-US" sz="1800" dirty="0">
                <a:solidFill>
                  <a:schemeClr val="tx1"/>
                </a:solidFill>
              </a:rPr>
              <a:t>SCDOT’s Quid-Pro-Quo to add a traffic signal at Johnson Marina &amp; Hwy-76 is not desirable</a:t>
            </a:r>
          </a:p>
          <a:p>
            <a:pPr marL="628650" lvl="1" indent="-171450" algn="l">
              <a:lnSpc>
                <a:spcPct val="200000"/>
              </a:lnSpc>
              <a:buFont typeface="Arial" panose="020B0604020202020204" pitchFamily="34" charset="0"/>
              <a:buChar char="•"/>
            </a:pPr>
            <a:r>
              <a:rPr lang="en-US" sz="1600" dirty="0">
                <a:solidFill>
                  <a:schemeClr val="tx1"/>
                </a:solidFill>
              </a:rPr>
              <a:t>Johnson Marina Road Issues if signal added</a:t>
            </a:r>
          </a:p>
          <a:p>
            <a:pPr marL="1085850" lvl="2" indent="-171450" algn="l">
              <a:lnSpc>
                <a:spcPct val="200000"/>
              </a:lnSpc>
              <a:buFont typeface="Arial" panose="020B0604020202020204" pitchFamily="34" charset="0"/>
              <a:buChar char="•"/>
            </a:pPr>
            <a:r>
              <a:rPr lang="en-US" sz="1400" dirty="0">
                <a:solidFill>
                  <a:schemeClr val="tx1"/>
                </a:solidFill>
              </a:rPr>
              <a:t>The Left Turn holding lane is only 40 feet and provides inadequate storage of vehicles</a:t>
            </a:r>
          </a:p>
          <a:p>
            <a:pPr marL="1085850" lvl="2" indent="-171450" algn="l">
              <a:lnSpc>
                <a:spcPct val="200000"/>
              </a:lnSpc>
              <a:buFont typeface="Arial" panose="020B0604020202020204" pitchFamily="34" charset="0"/>
              <a:buChar char="•"/>
            </a:pPr>
            <a:r>
              <a:rPr lang="en-US" sz="1400" dirty="0">
                <a:solidFill>
                  <a:schemeClr val="tx1"/>
                </a:solidFill>
              </a:rPr>
              <a:t>Left Turn holding lane will only hold 90% of the length of one school bus (1 school bus is 45 feet long)</a:t>
            </a:r>
          </a:p>
          <a:p>
            <a:pPr marL="1085850" lvl="2" indent="-171450" algn="l">
              <a:lnSpc>
                <a:spcPct val="200000"/>
              </a:lnSpc>
              <a:buFont typeface="Arial" panose="020B0604020202020204" pitchFamily="34" charset="0"/>
              <a:buChar char="•"/>
            </a:pPr>
            <a:r>
              <a:rPr lang="en-US" sz="1400" dirty="0">
                <a:solidFill>
                  <a:schemeClr val="tx1"/>
                </a:solidFill>
              </a:rPr>
              <a:t>Left Turn holding lane traffic will restrict “Right Turn on Red” flow</a:t>
            </a:r>
          </a:p>
          <a:p>
            <a:pPr marL="628650" lvl="1" indent="-171450" algn="l">
              <a:lnSpc>
                <a:spcPct val="200000"/>
              </a:lnSpc>
              <a:buFont typeface="Arial" panose="020B0604020202020204" pitchFamily="34" charset="0"/>
              <a:buChar char="•"/>
            </a:pPr>
            <a:r>
              <a:rPr lang="en-US" sz="1600" dirty="0">
                <a:solidFill>
                  <a:schemeClr val="tx1"/>
                </a:solidFill>
              </a:rPr>
              <a:t>Hwy-76 Issues if signal added</a:t>
            </a:r>
          </a:p>
          <a:p>
            <a:pPr marL="1085850" lvl="2" indent="-171450" algn="l">
              <a:lnSpc>
                <a:spcPct val="200000"/>
              </a:lnSpc>
              <a:buFont typeface="Arial" panose="020B0604020202020204" pitchFamily="34" charset="0"/>
              <a:buChar char="•"/>
            </a:pPr>
            <a:r>
              <a:rPr lang="en-US" sz="1400" dirty="0">
                <a:solidFill>
                  <a:schemeClr val="tx1"/>
                </a:solidFill>
              </a:rPr>
              <a:t>Chapin bound Hwy-76 thru traffic will be stopped in a restricted vision turn</a:t>
            </a:r>
          </a:p>
          <a:p>
            <a:pPr marL="1085850" lvl="2" indent="-171450" algn="l">
              <a:lnSpc>
                <a:spcPct val="200000"/>
              </a:lnSpc>
              <a:buFont typeface="Arial" panose="020B0604020202020204" pitchFamily="34" charset="0"/>
              <a:buChar char="•"/>
            </a:pPr>
            <a:r>
              <a:rPr lang="en-US" sz="1400" dirty="0">
                <a:solidFill>
                  <a:schemeClr val="tx1"/>
                </a:solidFill>
              </a:rPr>
              <a:t>Chapin bound Hwy-76 thru traffic will be stopped on a down hill grade</a:t>
            </a:r>
          </a:p>
          <a:p>
            <a:pPr marL="1085850" lvl="2" indent="-171450" algn="l">
              <a:lnSpc>
                <a:spcPct val="200000"/>
              </a:lnSpc>
              <a:buFont typeface="Arial" panose="020B0604020202020204" pitchFamily="34" charset="0"/>
              <a:buChar char="•"/>
            </a:pPr>
            <a:r>
              <a:rPr lang="en-US" sz="1400" dirty="0">
                <a:solidFill>
                  <a:schemeClr val="tx1"/>
                </a:solidFill>
              </a:rPr>
              <a:t>Accident volume will return to the level prior to addition of the Left turn holding lane </a:t>
            </a:r>
          </a:p>
          <a:p>
            <a:pPr marL="628650" lvl="1" indent="-171450" algn="l">
              <a:lnSpc>
                <a:spcPct val="200000"/>
              </a:lnSpc>
              <a:buFont typeface="Arial" panose="020B0604020202020204" pitchFamily="34" charset="0"/>
              <a:buChar char="•"/>
            </a:pPr>
            <a:r>
              <a:rPr lang="en-US" sz="1600" dirty="0">
                <a:solidFill>
                  <a:schemeClr val="tx1"/>
                </a:solidFill>
              </a:rPr>
              <a:t>Spacing to the Rauch Metz traffic signal is close to design minimum distance (1/2 mile)</a:t>
            </a:r>
          </a:p>
          <a:p>
            <a:pPr marL="171450" indent="-171450" algn="l">
              <a:lnSpc>
                <a:spcPct val="200000"/>
              </a:lnSpc>
              <a:buFont typeface="Arial" panose="020B0604020202020204" pitchFamily="34" charset="0"/>
              <a:buChar char="•"/>
            </a:pPr>
            <a:endParaRPr lang="en-US" sz="14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18885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0678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endParaRPr lang="en-US" sz="1600" dirty="0"/>
          </a:p>
        </p:txBody>
      </p:sp>
      <p:sp>
        <p:nvSpPr>
          <p:cNvPr id="3" name="Subtitle 2"/>
          <p:cNvSpPr>
            <a:spLocks noGrp="1"/>
          </p:cNvSpPr>
          <p:nvPr>
            <p:ph type="subTitle" idx="1"/>
          </p:nvPr>
        </p:nvSpPr>
        <p:spPr>
          <a:xfrm>
            <a:off x="0" y="990600"/>
            <a:ext cx="9067800" cy="5715000"/>
          </a:xfrm>
        </p:spPr>
        <p:txBody>
          <a:bodyPr>
            <a:noAutofit/>
          </a:bodyPr>
          <a:lstStyle/>
          <a:p>
            <a:pPr marL="285750" indent="-285750" algn="l">
              <a:lnSpc>
                <a:spcPct val="200000"/>
              </a:lnSpc>
              <a:buFont typeface="Arial" panose="020B0604020202020204" pitchFamily="34" charset="0"/>
              <a:buChar char="•"/>
            </a:pPr>
            <a:r>
              <a:rPr lang="en-US" sz="1800" dirty="0">
                <a:solidFill>
                  <a:schemeClr val="tx1"/>
                </a:solidFill>
              </a:rPr>
              <a:t>More peninsula community members will be involved in accidents if road closed</a:t>
            </a:r>
          </a:p>
          <a:p>
            <a:pPr marL="742950" lvl="1" indent="-285750" algn="l">
              <a:lnSpc>
                <a:spcPct val="150000"/>
              </a:lnSpc>
              <a:buFont typeface="Arial" panose="020B0604020202020204" pitchFamily="34" charset="0"/>
              <a:buChar char="•"/>
            </a:pPr>
            <a:r>
              <a:rPr lang="en-US" sz="1500" dirty="0">
                <a:solidFill>
                  <a:schemeClr val="tx1"/>
                </a:solidFill>
              </a:rPr>
              <a:t>Lowman Home Barn Road is a primary low congestion and low risk route to Middle School, High School &amp; Technical School</a:t>
            </a:r>
          </a:p>
          <a:p>
            <a:pPr marL="742950" lvl="1" indent="-285750" algn="l">
              <a:lnSpc>
                <a:spcPct val="150000"/>
              </a:lnSpc>
              <a:buFont typeface="Arial" panose="020B0604020202020204" pitchFamily="34" charset="0"/>
              <a:buChar char="•"/>
            </a:pPr>
            <a:r>
              <a:rPr lang="en-US" sz="1500" dirty="0">
                <a:solidFill>
                  <a:schemeClr val="tx1"/>
                </a:solidFill>
              </a:rPr>
              <a:t>School buses travel Lowman Home Barn Road daily</a:t>
            </a:r>
          </a:p>
          <a:p>
            <a:pPr marL="742950" lvl="1" indent="-285750" algn="l">
              <a:lnSpc>
                <a:spcPct val="150000"/>
              </a:lnSpc>
              <a:buFont typeface="Arial" panose="020B0604020202020204" pitchFamily="34" charset="0"/>
              <a:buChar char="•"/>
            </a:pPr>
            <a:r>
              <a:rPr lang="en-US" sz="1500" dirty="0">
                <a:solidFill>
                  <a:schemeClr val="tx1"/>
                </a:solidFill>
              </a:rPr>
              <a:t>Alternate High School &amp; Technical School route would require higher risk Left or Right turn off Arterial Hwy-76</a:t>
            </a:r>
          </a:p>
          <a:p>
            <a:pPr marL="742950" lvl="1" indent="-285750" algn="l">
              <a:lnSpc>
                <a:spcPct val="150000"/>
              </a:lnSpc>
              <a:buFont typeface="Arial" panose="020B0604020202020204" pitchFamily="34" charset="0"/>
              <a:buChar char="•"/>
            </a:pPr>
            <a:r>
              <a:rPr lang="en-US" sz="1500" dirty="0">
                <a:solidFill>
                  <a:schemeClr val="tx1"/>
                </a:solidFill>
              </a:rPr>
              <a:t>Train crossing at Mt. Vernon Church Road at school commute time further backs up traffic on Hwy-76</a:t>
            </a:r>
          </a:p>
          <a:p>
            <a:pPr marL="742950" lvl="1" indent="-285750" algn="l">
              <a:lnSpc>
                <a:spcPct val="150000"/>
              </a:lnSpc>
              <a:buFont typeface="Arial" panose="020B0604020202020204" pitchFamily="34" charset="0"/>
              <a:buChar char="•"/>
            </a:pPr>
            <a:r>
              <a:rPr lang="en-US" sz="1500" dirty="0">
                <a:solidFill>
                  <a:schemeClr val="tx1"/>
                </a:solidFill>
              </a:rPr>
              <a:t>Accidents on Johnson Marina Road Intersections are already higher than on Lowman Home Barn Road</a:t>
            </a:r>
          </a:p>
          <a:p>
            <a:pPr marL="742950" lvl="1" indent="-285750" algn="l">
              <a:lnSpc>
                <a:spcPct val="150000"/>
              </a:lnSpc>
              <a:buFont typeface="Arial" panose="020B0604020202020204" pitchFamily="34" charset="0"/>
              <a:buChar char="•"/>
            </a:pPr>
            <a:r>
              <a:rPr lang="en-US" sz="1500" dirty="0">
                <a:solidFill>
                  <a:schemeClr val="tx1"/>
                </a:solidFill>
              </a:rPr>
              <a:t>Alternate route to White Rock Post Office requires Left or Right turn off Arterial Hwy-76 </a:t>
            </a:r>
          </a:p>
          <a:p>
            <a:pPr marL="742950" lvl="1" indent="-285750" algn="l">
              <a:lnSpc>
                <a:spcPct val="150000"/>
              </a:lnSpc>
              <a:buFont typeface="Arial" panose="020B0604020202020204" pitchFamily="34" charset="0"/>
              <a:buChar char="•"/>
            </a:pPr>
            <a:r>
              <a:rPr lang="en-US" sz="1500" dirty="0">
                <a:solidFill>
                  <a:schemeClr val="tx1"/>
                </a:solidFill>
              </a:rPr>
              <a:t>Children walking to Lake Murray Elementary School will be exposed to higher volume of vehicle traffic</a:t>
            </a:r>
          </a:p>
          <a:p>
            <a:pPr marL="742950" lvl="1" indent="-285750" algn="l">
              <a:lnSpc>
                <a:spcPct val="150000"/>
              </a:lnSpc>
              <a:buFont typeface="Arial" panose="020B0604020202020204" pitchFamily="34" charset="0"/>
              <a:buChar char="•"/>
            </a:pPr>
            <a:r>
              <a:rPr lang="en-US" sz="1500" dirty="0">
                <a:solidFill>
                  <a:schemeClr val="tx1"/>
                </a:solidFill>
              </a:rPr>
              <a:t>Runners/walkers on Johnson Marina, Forrest Shealy and Three Dog will be exposed to more vehicle traffic</a:t>
            </a:r>
          </a:p>
          <a:p>
            <a:pPr marL="742950" lvl="1" indent="-285750" algn="l">
              <a:lnSpc>
                <a:spcPct val="150000"/>
              </a:lnSpc>
              <a:buFont typeface="Arial" panose="020B0604020202020204" pitchFamily="34" charset="0"/>
              <a:buChar char="•"/>
            </a:pPr>
            <a:r>
              <a:rPr lang="en-US" sz="1500" dirty="0">
                <a:solidFill>
                  <a:schemeClr val="tx1"/>
                </a:solidFill>
              </a:rPr>
              <a:t>Route to closest Gas Station / Convenience Store will require using congested Hwy-76</a:t>
            </a:r>
          </a:p>
          <a:p>
            <a:pPr marL="742950" lvl="1" indent="-285750" algn="l">
              <a:lnSpc>
                <a:spcPct val="150000"/>
              </a:lnSpc>
              <a:buFont typeface="Arial" panose="020B0604020202020204" pitchFamily="34" charset="0"/>
              <a:buChar char="•"/>
            </a:pPr>
            <a:endParaRPr lang="en-US" sz="1400" dirty="0">
              <a:solidFill>
                <a:schemeClr val="tx1"/>
              </a:solidFill>
            </a:endParaRPr>
          </a:p>
          <a:p>
            <a:pPr marL="742950" lvl="1" indent="-285750" algn="l">
              <a:buFont typeface="Arial" panose="020B0604020202020204" pitchFamily="34" charset="0"/>
              <a:buChar char="•"/>
            </a:pPr>
            <a:endParaRPr lang="en-US" sz="1400" dirty="0">
              <a:solidFill>
                <a:schemeClr val="tx1"/>
              </a:solidFill>
            </a:endParaRPr>
          </a:p>
          <a:p>
            <a:pPr marL="742950" lvl="1" indent="-285750" algn="l">
              <a:buFont typeface="Arial" panose="020B0604020202020204" pitchFamily="34" charset="0"/>
              <a:buChar char="•"/>
            </a:pPr>
            <a:endParaRPr lang="en-US" sz="1400" dirty="0">
              <a:solidFill>
                <a:schemeClr val="tx1"/>
              </a:solidFill>
            </a:endParaRPr>
          </a:p>
          <a:p>
            <a:pPr marL="685800" lvl="1" indent="-228600" algn="l">
              <a:buFont typeface="+mj-lt"/>
              <a:buAutoNum type="arabicPeriod"/>
            </a:pPr>
            <a:endParaRPr lang="en-US" sz="1000" dirty="0">
              <a:solidFill>
                <a:schemeClr val="tx1"/>
              </a:solidFill>
            </a:endParaRPr>
          </a:p>
        </p:txBody>
      </p:sp>
    </p:spTree>
    <p:extLst>
      <p:ext uri="{BB962C8B-B14F-4D97-AF65-F5344CB8AC3E}">
        <p14:creationId xmlns:p14="http://schemas.microsoft.com/office/powerpoint/2010/main" val="14693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990600"/>
            <a:ext cx="8991600" cy="5867400"/>
          </a:xfrm>
        </p:spPr>
        <p:txBody>
          <a:bodyPr>
            <a:normAutofit fontScale="85000" lnSpcReduction="20000"/>
          </a:bodyPr>
          <a:lstStyle/>
          <a:p>
            <a:pPr marL="285750" indent="-285750" algn="l">
              <a:lnSpc>
                <a:spcPct val="200000"/>
              </a:lnSpc>
              <a:buFont typeface="Arial" panose="020B0604020202020204" pitchFamily="34" charset="0"/>
              <a:buChar char="•"/>
            </a:pPr>
            <a:r>
              <a:rPr lang="en-US" sz="1800" dirty="0">
                <a:solidFill>
                  <a:schemeClr val="tx1"/>
                </a:solidFill>
              </a:rPr>
              <a:t>Lowman Home Campus Risk Reduction In Place</a:t>
            </a:r>
          </a:p>
          <a:p>
            <a:pPr marL="742950" lvl="1" indent="-285750" algn="l">
              <a:lnSpc>
                <a:spcPct val="120000"/>
              </a:lnSpc>
              <a:buFont typeface="Arial" panose="020B0604020202020204" pitchFamily="34" charset="0"/>
              <a:buChar char="•"/>
            </a:pPr>
            <a:r>
              <a:rPr lang="en-US" sz="1400" dirty="0">
                <a:solidFill>
                  <a:schemeClr val="tx1"/>
                </a:solidFill>
              </a:rPr>
              <a:t>25 MPH Speed limit </a:t>
            </a:r>
          </a:p>
          <a:p>
            <a:pPr marL="742950" lvl="1" indent="-285750" algn="l">
              <a:lnSpc>
                <a:spcPct val="120000"/>
              </a:lnSpc>
              <a:buFont typeface="Arial" panose="020B0604020202020204" pitchFamily="34" charset="0"/>
              <a:buChar char="•"/>
            </a:pPr>
            <a:r>
              <a:rPr lang="en-US" sz="1400" dirty="0">
                <a:solidFill>
                  <a:schemeClr val="tx1"/>
                </a:solidFill>
              </a:rPr>
              <a:t>Three Speed Humps  </a:t>
            </a:r>
          </a:p>
          <a:p>
            <a:pPr marL="285750" indent="-285750" algn="l">
              <a:lnSpc>
                <a:spcPct val="150000"/>
              </a:lnSpc>
              <a:buFont typeface="Arial" panose="020B0604020202020204" pitchFamily="34" charset="0"/>
              <a:buChar char="•"/>
            </a:pPr>
            <a:r>
              <a:rPr lang="en-US" sz="1800" dirty="0">
                <a:solidFill>
                  <a:schemeClr val="tx1"/>
                </a:solidFill>
              </a:rPr>
              <a:t>Risk Reduction Ideas</a:t>
            </a:r>
          </a:p>
          <a:p>
            <a:pPr marL="742950" lvl="1" indent="-285750" algn="l">
              <a:lnSpc>
                <a:spcPct val="150000"/>
              </a:lnSpc>
              <a:buFont typeface="Arial" panose="020B0604020202020204" pitchFamily="34" charset="0"/>
              <a:buChar char="•"/>
            </a:pPr>
            <a:r>
              <a:rPr lang="en-US" sz="1400" dirty="0">
                <a:solidFill>
                  <a:schemeClr val="tx1"/>
                </a:solidFill>
              </a:rPr>
              <a:t>Stop sign at Castle Church Road intersection  </a:t>
            </a:r>
          </a:p>
          <a:p>
            <a:pPr marL="742950" lvl="1" indent="-285750" algn="l">
              <a:lnSpc>
                <a:spcPct val="150000"/>
              </a:lnSpc>
              <a:buFont typeface="Arial" panose="020B0604020202020204" pitchFamily="34" charset="0"/>
              <a:buChar char="•"/>
            </a:pPr>
            <a:r>
              <a:rPr lang="en-US" sz="1400" dirty="0">
                <a:solidFill>
                  <a:schemeClr val="tx1"/>
                </a:solidFill>
              </a:rPr>
              <a:t>Install sidewalks and golf cart paths on Lowman Home Campus to reduce residents’ need for in-roadway travel</a:t>
            </a:r>
          </a:p>
          <a:p>
            <a:pPr marL="742950" lvl="1" indent="-285750" algn="l">
              <a:lnSpc>
                <a:spcPct val="150000"/>
              </a:lnSpc>
              <a:buFont typeface="Arial" panose="020B0604020202020204" pitchFamily="34" charset="0"/>
              <a:buChar char="•"/>
            </a:pPr>
            <a:r>
              <a:rPr lang="en-US" sz="1400" dirty="0">
                <a:solidFill>
                  <a:schemeClr val="tx1"/>
                </a:solidFill>
              </a:rPr>
              <a:t>Clearly mark all cross walks</a:t>
            </a:r>
          </a:p>
          <a:p>
            <a:pPr marL="742950" lvl="1" indent="-285750" algn="l">
              <a:lnSpc>
                <a:spcPct val="150000"/>
              </a:lnSpc>
              <a:buFont typeface="Arial" panose="020B0604020202020204" pitchFamily="34" charset="0"/>
              <a:buChar char="•"/>
            </a:pPr>
            <a:r>
              <a:rPr lang="en-US" sz="1400" dirty="0">
                <a:solidFill>
                  <a:schemeClr val="tx1"/>
                </a:solidFill>
              </a:rPr>
              <a:t>Add flashing lights at 4 way stops</a:t>
            </a:r>
          </a:p>
          <a:p>
            <a:pPr marL="742950" lvl="1" indent="-285750" algn="l">
              <a:lnSpc>
                <a:spcPct val="150000"/>
              </a:lnSpc>
              <a:buFont typeface="Arial" panose="020B0604020202020204" pitchFamily="34" charset="0"/>
              <a:buChar char="•"/>
            </a:pPr>
            <a:r>
              <a:rPr lang="en-US" sz="1400" dirty="0">
                <a:solidFill>
                  <a:schemeClr val="tx1"/>
                </a:solidFill>
              </a:rPr>
              <a:t>Add cross walk alert lights activated by residents when they need to cross</a:t>
            </a:r>
          </a:p>
          <a:p>
            <a:pPr marL="742950" lvl="1" indent="-285750" algn="l">
              <a:lnSpc>
                <a:spcPct val="150000"/>
              </a:lnSpc>
              <a:buFont typeface="Arial" panose="020B0604020202020204" pitchFamily="34" charset="0"/>
              <a:buChar char="•"/>
            </a:pPr>
            <a:r>
              <a:rPr lang="en-US" sz="1400" dirty="0">
                <a:solidFill>
                  <a:schemeClr val="tx1"/>
                </a:solidFill>
              </a:rPr>
              <a:t>Change US Mail delivery system (mailboxes) to not require residents to stand on the roadway to retrieve mail</a:t>
            </a:r>
          </a:p>
          <a:p>
            <a:pPr marL="285750" indent="-285750" algn="l">
              <a:lnSpc>
                <a:spcPct val="150000"/>
              </a:lnSpc>
              <a:buFont typeface="Arial" panose="020B0604020202020204" pitchFamily="34" charset="0"/>
              <a:buChar char="•"/>
            </a:pPr>
            <a:r>
              <a:rPr lang="en-US" sz="1800" dirty="0">
                <a:solidFill>
                  <a:schemeClr val="tx1"/>
                </a:solidFill>
              </a:rPr>
              <a:t>Lowman Homes safety planning deficiencies should not burden the whole community</a:t>
            </a:r>
          </a:p>
          <a:p>
            <a:pPr marL="742950" lvl="1" indent="-285750" algn="l">
              <a:lnSpc>
                <a:spcPct val="150000"/>
              </a:lnSpc>
              <a:buFont typeface="Arial" panose="020B0604020202020204" pitchFamily="34" charset="0"/>
              <a:buChar char="•"/>
            </a:pPr>
            <a:r>
              <a:rPr lang="en-US" sz="1400" dirty="0">
                <a:solidFill>
                  <a:schemeClr val="tx1"/>
                </a:solidFill>
              </a:rPr>
              <a:t>New homes were built in the last year on Lowman Home Barn Road with no sidewalks</a:t>
            </a:r>
          </a:p>
          <a:p>
            <a:pPr marL="1200150" lvl="2" indent="-285750" algn="l">
              <a:lnSpc>
                <a:spcPct val="150000"/>
              </a:lnSpc>
              <a:buFont typeface="Arial" panose="020B0604020202020204" pitchFamily="34" charset="0"/>
              <a:buChar char="•"/>
            </a:pPr>
            <a:r>
              <a:rPr lang="en-US" sz="1200" dirty="0">
                <a:solidFill>
                  <a:schemeClr val="tx1"/>
                </a:solidFill>
              </a:rPr>
              <a:t>When asked why sidewalks couldn’t be installed now, the CEO of Lutheran Homes of SC responded, “It’s too late now.”</a:t>
            </a:r>
          </a:p>
          <a:p>
            <a:pPr marL="1200150" lvl="2" indent="-285750" algn="l">
              <a:lnSpc>
                <a:spcPct val="150000"/>
              </a:lnSpc>
              <a:buFont typeface="Arial" panose="020B0604020202020204" pitchFamily="34" charset="0"/>
              <a:buChar char="•"/>
            </a:pPr>
            <a:r>
              <a:rPr lang="en-US" sz="1200" dirty="0">
                <a:solidFill>
                  <a:schemeClr val="tx1"/>
                </a:solidFill>
              </a:rPr>
              <a:t>During construction of the patio homes, residents asked about replacement of the sidewalks, but no sidewalks were put in.</a:t>
            </a:r>
          </a:p>
          <a:p>
            <a:pPr marL="742950" lvl="1" indent="-285750" algn="l">
              <a:lnSpc>
                <a:spcPct val="150000"/>
              </a:lnSpc>
              <a:buFont typeface="Arial" panose="020B0604020202020204" pitchFamily="34" charset="0"/>
              <a:buChar char="•"/>
            </a:pPr>
            <a:r>
              <a:rPr lang="en-US" sz="1400" dirty="0">
                <a:solidFill>
                  <a:schemeClr val="tx1"/>
                </a:solidFill>
              </a:rPr>
              <a:t>Mailboxes abutting the state road are not placed in an ideal location</a:t>
            </a:r>
          </a:p>
          <a:p>
            <a:pPr marL="742950" lvl="1" indent="-285750" algn="l">
              <a:lnSpc>
                <a:spcPct val="150000"/>
              </a:lnSpc>
              <a:buFont typeface="Arial" panose="020B0604020202020204" pitchFamily="34" charset="0"/>
              <a:buChar char="•"/>
            </a:pPr>
            <a:r>
              <a:rPr lang="en-US" sz="1400" dirty="0">
                <a:solidFill>
                  <a:schemeClr val="tx1"/>
                </a:solidFill>
              </a:rPr>
              <a:t>Lutheran Homes SC sold surrounding property for development without an infrastructure plan.</a:t>
            </a:r>
          </a:p>
          <a:p>
            <a:pPr marL="1200150" lvl="2" indent="-285750" algn="l">
              <a:lnSpc>
                <a:spcPct val="150000"/>
              </a:lnSpc>
              <a:buFont typeface="Arial" panose="020B0604020202020204" pitchFamily="34" charset="0"/>
              <a:buChar char="•"/>
            </a:pPr>
            <a:r>
              <a:rPr lang="en-US" sz="1400" dirty="0">
                <a:solidFill>
                  <a:schemeClr val="tx1"/>
                </a:solidFill>
              </a:rPr>
              <a:t>Lake Murray Elementary School (LMES), </a:t>
            </a:r>
            <a:r>
              <a:rPr lang="en-US" sz="1400" dirty="0" err="1">
                <a:solidFill>
                  <a:schemeClr val="tx1"/>
                </a:solidFill>
              </a:rPr>
              <a:t>Foxport</a:t>
            </a:r>
            <a:r>
              <a:rPr lang="en-US" sz="1400" dirty="0">
                <a:solidFill>
                  <a:schemeClr val="tx1"/>
                </a:solidFill>
              </a:rPr>
              <a:t> subdivision (142 homes), Osprey subdivision (135 homes), </a:t>
            </a:r>
            <a:br>
              <a:rPr lang="en-US" sz="1400" dirty="0">
                <a:solidFill>
                  <a:schemeClr val="tx1"/>
                </a:solidFill>
              </a:rPr>
            </a:br>
            <a:r>
              <a:rPr lang="en-US" sz="1400" dirty="0">
                <a:solidFill>
                  <a:schemeClr val="tx1"/>
                </a:solidFill>
              </a:rPr>
              <a:t>Lakeport subdivision (120 homes) were all built on land formerly owned by Lutheran Homes of SC. (397 homes total)</a:t>
            </a:r>
          </a:p>
          <a:p>
            <a:pPr marL="1200150" lvl="2" indent="-285750" algn="l">
              <a:lnSpc>
                <a:spcPct val="150000"/>
              </a:lnSpc>
              <a:buFont typeface="Arial" panose="020B0604020202020204" pitchFamily="34" charset="0"/>
              <a:buChar char="•"/>
            </a:pPr>
            <a:r>
              <a:rPr lang="en-US" sz="1400" dirty="0">
                <a:solidFill>
                  <a:schemeClr val="tx1"/>
                </a:solidFill>
              </a:rPr>
              <a:t>During LMES construction in the 1990s, new sewer lines were added with taxpayer money, which helped spur additional development of the Lowman Home property, and attracted developers to buy land from the Lowman Home.</a:t>
            </a:r>
          </a:p>
          <a:p>
            <a:pPr lvl="1" algn="l">
              <a:lnSpc>
                <a:spcPct val="150000"/>
              </a:lnSpc>
            </a:pPr>
            <a:endParaRPr lang="en-US" sz="1400" dirty="0">
              <a:solidFill>
                <a:schemeClr val="tx1"/>
              </a:solidFill>
            </a:endParaRPr>
          </a:p>
          <a:p>
            <a:pPr marL="742950" lvl="1" indent="-285750" algn="l">
              <a:buFont typeface="Arial" panose="020B0604020202020204" pitchFamily="34" charset="0"/>
              <a:buChar char="•"/>
            </a:pPr>
            <a:endParaRPr lang="en-US" sz="1400" dirty="0">
              <a:solidFill>
                <a:schemeClr val="tx1"/>
              </a:solidFill>
            </a:endParaRPr>
          </a:p>
          <a:p>
            <a:pPr marL="742950" lvl="1" indent="-285750" algn="l">
              <a:buFont typeface="Arial" panose="020B0604020202020204" pitchFamily="34" charset="0"/>
              <a:buChar char="•"/>
            </a:pPr>
            <a:endParaRPr lang="en-US" sz="1400" dirty="0">
              <a:solidFill>
                <a:schemeClr val="tx1"/>
              </a:solidFill>
            </a:endParaRPr>
          </a:p>
          <a:p>
            <a:pPr marL="685800" lvl="1" indent="-228600" algn="l">
              <a:buFont typeface="+mj-lt"/>
              <a:buAutoNum type="arabicPeriod"/>
            </a:pPr>
            <a:endParaRPr lang="en-US" sz="1000" dirty="0">
              <a:solidFill>
                <a:schemeClr val="tx1"/>
              </a:solidFill>
            </a:endParaRPr>
          </a:p>
        </p:txBody>
      </p:sp>
      <p:sp>
        <p:nvSpPr>
          <p:cNvPr id="2" name="Title 1"/>
          <p:cNvSpPr>
            <a:spLocks noGrp="1"/>
          </p:cNvSpPr>
          <p:nvPr>
            <p:ph type="ctrTitle"/>
          </p:nvPr>
        </p:nvSpPr>
        <p:spPr>
          <a:xfrm>
            <a:off x="0" y="33647"/>
            <a:ext cx="90678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a single Arterial Road “Dutch Fork Road (Hwy-76)</a:t>
            </a:r>
            <a:br>
              <a:rPr lang="en-US" sz="1600" dirty="0"/>
            </a:br>
            <a:endParaRPr lang="en-US" sz="1600" dirty="0"/>
          </a:p>
        </p:txBody>
      </p:sp>
      <p:grpSp>
        <p:nvGrpSpPr>
          <p:cNvPr id="15" name="Group 14">
            <a:extLst>
              <a:ext uri="{FF2B5EF4-FFF2-40B4-BE49-F238E27FC236}">
                <a16:creationId xmlns:a16="http://schemas.microsoft.com/office/drawing/2014/main" id="{6A48AC7F-B841-0D41-BC65-862FA78EAAB5}"/>
              </a:ext>
            </a:extLst>
          </p:cNvPr>
          <p:cNvGrpSpPr/>
          <p:nvPr/>
        </p:nvGrpSpPr>
        <p:grpSpPr>
          <a:xfrm>
            <a:off x="5746750" y="838200"/>
            <a:ext cx="3321050" cy="1752501"/>
            <a:chOff x="5746750" y="1438794"/>
            <a:chExt cx="3321050" cy="1752501"/>
          </a:xfrm>
        </p:grpSpPr>
        <p:pic>
          <p:nvPicPr>
            <p:cNvPr id="6" name="Picture 5">
              <a:extLst>
                <a:ext uri="{FF2B5EF4-FFF2-40B4-BE49-F238E27FC236}">
                  <a16:creationId xmlns:a16="http://schemas.microsoft.com/office/drawing/2014/main" id="{A1105105-1BD7-C64A-BC83-F3A3DD4AFE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366"/>
            <a:stretch/>
          </p:blipFill>
          <p:spPr>
            <a:xfrm>
              <a:off x="5746750" y="1438794"/>
              <a:ext cx="3321050" cy="1752501"/>
            </a:xfrm>
            <a:prstGeom prst="rect">
              <a:avLst/>
            </a:prstGeom>
          </p:spPr>
        </p:pic>
        <p:sp>
          <p:nvSpPr>
            <p:cNvPr id="9" name="Octagon 8">
              <a:extLst>
                <a:ext uri="{FF2B5EF4-FFF2-40B4-BE49-F238E27FC236}">
                  <a16:creationId xmlns:a16="http://schemas.microsoft.com/office/drawing/2014/main" id="{28056039-513F-2C49-BC2D-B87E8EF6E4AF}"/>
                </a:ext>
              </a:extLst>
            </p:cNvPr>
            <p:cNvSpPr/>
            <p:nvPr/>
          </p:nvSpPr>
          <p:spPr>
            <a:xfrm>
              <a:off x="8153400" y="1941601"/>
              <a:ext cx="457200" cy="457200"/>
            </a:xfrm>
            <a:prstGeom prst="octagon">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STOP</a:t>
              </a:r>
            </a:p>
          </p:txBody>
        </p:sp>
        <p:cxnSp>
          <p:nvCxnSpPr>
            <p:cNvPr id="11" name="Straight Connector 10">
              <a:extLst>
                <a:ext uri="{FF2B5EF4-FFF2-40B4-BE49-F238E27FC236}">
                  <a16:creationId xmlns:a16="http://schemas.microsoft.com/office/drawing/2014/main" id="{67874B23-E4FD-5040-BF27-8B0DDB5949DC}"/>
                </a:ext>
              </a:extLst>
            </p:cNvPr>
            <p:cNvCxnSpPr/>
            <p:nvPr/>
          </p:nvCxnSpPr>
          <p:spPr>
            <a:xfrm flipV="1">
              <a:off x="8382000" y="2398801"/>
              <a:ext cx="0" cy="381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21BF2A-4734-F442-ABBF-1C0B4775B378}"/>
                </a:ext>
              </a:extLst>
            </p:cNvPr>
            <p:cNvSpPr txBox="1"/>
            <p:nvPr/>
          </p:nvSpPr>
          <p:spPr>
            <a:xfrm>
              <a:off x="5879977" y="2362200"/>
              <a:ext cx="1460849" cy="307777"/>
            </a:xfrm>
            <a:prstGeom prst="rect">
              <a:avLst/>
            </a:prstGeom>
            <a:noFill/>
          </p:spPr>
          <p:txBody>
            <a:bodyPr wrap="none" rtlCol="0">
              <a:spAutoFit/>
            </a:bodyPr>
            <a:lstStyle/>
            <a:p>
              <a:r>
                <a:rPr lang="en-US" sz="1400" dirty="0"/>
                <a:t>Castle Church Rd.</a:t>
              </a:r>
            </a:p>
          </p:txBody>
        </p:sp>
        <p:sp>
          <p:nvSpPr>
            <p:cNvPr id="14" name="TextBox 13">
              <a:extLst>
                <a:ext uri="{FF2B5EF4-FFF2-40B4-BE49-F238E27FC236}">
                  <a16:creationId xmlns:a16="http://schemas.microsoft.com/office/drawing/2014/main" id="{E87AB750-AF3D-0A4D-B0C0-8972F034CBD0}"/>
                </a:ext>
              </a:extLst>
            </p:cNvPr>
            <p:cNvSpPr txBox="1"/>
            <p:nvPr/>
          </p:nvSpPr>
          <p:spPr>
            <a:xfrm>
              <a:off x="7166952" y="2663974"/>
              <a:ext cx="1325299" cy="523220"/>
            </a:xfrm>
            <a:prstGeom prst="rect">
              <a:avLst/>
            </a:prstGeom>
            <a:noFill/>
          </p:spPr>
          <p:txBody>
            <a:bodyPr wrap="none" rtlCol="0">
              <a:spAutoFit/>
            </a:bodyPr>
            <a:lstStyle/>
            <a:p>
              <a:pPr algn="ctr"/>
              <a:r>
                <a:rPr lang="en-US" sz="1400" dirty="0"/>
                <a:t>Lowman Home </a:t>
              </a:r>
            </a:p>
            <a:p>
              <a:pPr algn="ctr"/>
              <a:r>
                <a:rPr lang="en-US" sz="1400" dirty="0"/>
                <a:t>Barn Rd.</a:t>
              </a:r>
            </a:p>
          </p:txBody>
        </p:sp>
      </p:grpSp>
    </p:spTree>
    <p:extLst>
      <p:ext uri="{BB962C8B-B14F-4D97-AF65-F5344CB8AC3E}">
        <p14:creationId xmlns:p14="http://schemas.microsoft.com/office/powerpoint/2010/main" val="20058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Effect transition="in" filter="fade">
                                      <p:cBhvr>
                                        <p:cTn id="87" dur="1000"/>
                                        <p:tgtEl>
                                          <p:spTgt spid="3">
                                            <p:txEl>
                                              <p:pRg st="12" end="12"/>
                                            </p:txEl>
                                          </p:spTgt>
                                        </p:tgtEl>
                                      </p:cBhvr>
                                    </p:animEffect>
                                    <p:anim calcmode="lin" valueType="num">
                                      <p:cBhvr>
                                        <p:cTn id="8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1000"/>
                                        <p:tgtEl>
                                          <p:spTgt spid="3">
                                            <p:txEl>
                                              <p:pRg st="13" end="13"/>
                                            </p:txEl>
                                          </p:spTgt>
                                        </p:tgtEl>
                                      </p:cBhvr>
                                    </p:animEffect>
                                    <p:anim calcmode="lin" valueType="num">
                                      <p:cBhvr>
                                        <p:cTn id="9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
                                            <p:txEl>
                                              <p:pRg st="14" end="14"/>
                                            </p:txEl>
                                          </p:spTgt>
                                        </p:tgtEl>
                                        <p:attrNameLst>
                                          <p:attrName>style.visibility</p:attrName>
                                        </p:attrNameLst>
                                      </p:cBhvr>
                                      <p:to>
                                        <p:strVal val="visible"/>
                                      </p:to>
                                    </p:set>
                                    <p:animEffect transition="in" filter="fade">
                                      <p:cBhvr>
                                        <p:cTn id="101" dur="1000"/>
                                        <p:tgtEl>
                                          <p:spTgt spid="3">
                                            <p:txEl>
                                              <p:pRg st="14" end="14"/>
                                            </p:txEl>
                                          </p:spTgt>
                                        </p:tgtEl>
                                      </p:cBhvr>
                                    </p:animEffect>
                                    <p:anim calcmode="lin" valueType="num">
                                      <p:cBhvr>
                                        <p:cTn id="10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15" end="15"/>
                                            </p:txEl>
                                          </p:spTgt>
                                        </p:tgtEl>
                                        <p:attrNameLst>
                                          <p:attrName>style.visibility</p:attrName>
                                        </p:attrNameLst>
                                      </p:cBhvr>
                                      <p:to>
                                        <p:strVal val="visible"/>
                                      </p:to>
                                    </p:set>
                                    <p:animEffect transition="in" filter="fade">
                                      <p:cBhvr>
                                        <p:cTn id="108" dur="1000"/>
                                        <p:tgtEl>
                                          <p:spTgt spid="3">
                                            <p:txEl>
                                              <p:pRg st="15" end="15"/>
                                            </p:txEl>
                                          </p:spTgt>
                                        </p:tgtEl>
                                      </p:cBhvr>
                                    </p:animEffect>
                                    <p:anim calcmode="lin" valueType="num">
                                      <p:cBhvr>
                                        <p:cTn id="10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16" end="16"/>
                                            </p:txEl>
                                          </p:spTgt>
                                        </p:tgtEl>
                                        <p:attrNameLst>
                                          <p:attrName>style.visibility</p:attrName>
                                        </p:attrNameLst>
                                      </p:cBhvr>
                                      <p:to>
                                        <p:strVal val="visible"/>
                                      </p:to>
                                    </p:set>
                                    <p:animEffect transition="in" filter="fade">
                                      <p:cBhvr>
                                        <p:cTn id="115" dur="1000"/>
                                        <p:tgtEl>
                                          <p:spTgt spid="3">
                                            <p:txEl>
                                              <p:pRg st="16" end="16"/>
                                            </p:txEl>
                                          </p:spTgt>
                                        </p:tgtEl>
                                      </p:cBhvr>
                                    </p:animEffect>
                                    <p:anim calcmode="lin" valueType="num">
                                      <p:cBhvr>
                                        <p:cTn id="11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3">
                                            <p:txEl>
                                              <p:pRg st="17" end="17"/>
                                            </p:txEl>
                                          </p:spTgt>
                                        </p:tgtEl>
                                        <p:attrNameLst>
                                          <p:attrName>style.visibility</p:attrName>
                                        </p:attrNameLst>
                                      </p:cBhvr>
                                      <p:to>
                                        <p:strVal val="visible"/>
                                      </p:to>
                                    </p:set>
                                    <p:animEffect transition="in" filter="fade">
                                      <p:cBhvr>
                                        <p:cTn id="122" dur="1000"/>
                                        <p:tgtEl>
                                          <p:spTgt spid="3">
                                            <p:txEl>
                                              <p:pRg st="17" end="17"/>
                                            </p:txEl>
                                          </p:spTgt>
                                        </p:tgtEl>
                                      </p:cBhvr>
                                    </p:animEffect>
                                    <p:anim calcmode="lin" valueType="num">
                                      <p:cBhvr>
                                        <p:cTn id="12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47"/>
            <a:ext cx="9067800" cy="956953"/>
          </a:xfrm>
          <a:solidFill>
            <a:schemeClr val="accent5">
              <a:lumMod val="40000"/>
              <a:lumOff val="60000"/>
            </a:schemeClr>
          </a:solidFill>
        </p:spPr>
        <p:txBody>
          <a:bodyPr>
            <a:normAutofit fontScale="90000"/>
          </a:bodyPr>
          <a:lstStyle/>
          <a:p>
            <a:r>
              <a:rPr lang="en-US" sz="2200" dirty="0"/>
              <a:t>Why South Carolina D.O.T. Should Not Abandon “Lowman Home Barn Road” S 40-216.</a:t>
            </a:r>
            <a:br>
              <a:rPr lang="en-US" sz="2200" dirty="0"/>
            </a:br>
            <a:r>
              <a:rPr lang="en-US" sz="1600" dirty="0"/>
              <a:t> One of three “Collector Roads” that route traffic to one Arterial Road “Dutch Fork Road (Hwy-76)</a:t>
            </a:r>
            <a:br>
              <a:rPr lang="en-US" sz="1600" dirty="0"/>
            </a:br>
            <a:endParaRPr lang="en-US" sz="1600" dirty="0"/>
          </a:p>
        </p:txBody>
      </p:sp>
      <p:sp>
        <p:nvSpPr>
          <p:cNvPr id="3" name="Subtitle 2"/>
          <p:cNvSpPr>
            <a:spLocks noGrp="1"/>
          </p:cNvSpPr>
          <p:nvPr>
            <p:ph type="subTitle" idx="1"/>
          </p:nvPr>
        </p:nvSpPr>
        <p:spPr>
          <a:xfrm>
            <a:off x="152400" y="1143000"/>
            <a:ext cx="8915400" cy="5562600"/>
          </a:xfrm>
        </p:spPr>
        <p:txBody>
          <a:bodyPr>
            <a:noAutofit/>
          </a:bodyPr>
          <a:lstStyle/>
          <a:p>
            <a:pPr marL="285750" indent="-285750" algn="l">
              <a:lnSpc>
                <a:spcPct val="150000"/>
              </a:lnSpc>
              <a:buFont typeface="Arial" panose="020B0604020202020204" pitchFamily="34" charset="0"/>
              <a:buChar char="•"/>
            </a:pPr>
            <a:r>
              <a:rPr lang="en-US" sz="1800" dirty="0">
                <a:solidFill>
                  <a:schemeClr val="tx1"/>
                </a:solidFill>
              </a:rPr>
              <a:t>Increase in traffic congestion on Johnson Marina, Forrest Shealy &amp; Three Dog Roads.</a:t>
            </a:r>
          </a:p>
          <a:p>
            <a:pPr marL="742950" lvl="1" indent="-285750" algn="l">
              <a:buFont typeface="Arial" panose="020B0604020202020204" pitchFamily="34" charset="0"/>
              <a:buChar char="•"/>
            </a:pPr>
            <a:r>
              <a:rPr lang="en-US" sz="1800" dirty="0">
                <a:solidFill>
                  <a:schemeClr val="tx1"/>
                </a:solidFill>
              </a:rPr>
              <a:t>Reducing  “Collector Roads” by 33% will immediately add significant traffic volume on remaining roads</a:t>
            </a:r>
          </a:p>
          <a:p>
            <a:pPr marL="742950" lvl="1" indent="-285750" algn="l">
              <a:buFont typeface="Arial" panose="020B0604020202020204" pitchFamily="34" charset="0"/>
              <a:buChar char="•"/>
            </a:pPr>
            <a:r>
              <a:rPr lang="en-US" sz="1800" dirty="0">
                <a:solidFill>
                  <a:schemeClr val="tx1"/>
                </a:solidFill>
              </a:rPr>
              <a:t>Congestion at Lake Murray Elementary School at times already blocks portions of  two roadways</a:t>
            </a:r>
          </a:p>
          <a:p>
            <a:pPr marL="742950" lvl="1" indent="-285750" algn="l">
              <a:buFont typeface="Arial" panose="020B0604020202020204" pitchFamily="34" charset="0"/>
              <a:buChar char="•"/>
            </a:pPr>
            <a:r>
              <a:rPr lang="en-US" sz="1800" dirty="0">
                <a:solidFill>
                  <a:schemeClr val="tx1"/>
                </a:solidFill>
              </a:rPr>
              <a:t>Berm and center lane parking prevalent now at Lake Murray Elementary School drop off and pick up times</a:t>
            </a:r>
          </a:p>
          <a:p>
            <a:pPr marL="742950" lvl="1" indent="-285750" algn="l">
              <a:buFont typeface="Arial" panose="020B0604020202020204" pitchFamily="34" charset="0"/>
              <a:buChar char="•"/>
            </a:pPr>
            <a:r>
              <a:rPr lang="en-US" sz="1800" dirty="0">
                <a:solidFill>
                  <a:schemeClr val="tx1"/>
                </a:solidFill>
              </a:rPr>
              <a:t>Lake Murray Elementary is over-capacity and using 19 portable classrooms</a:t>
            </a:r>
          </a:p>
          <a:p>
            <a:pPr marL="1200150" lvl="2" indent="-285750" algn="l">
              <a:buFont typeface="Arial" panose="020B0604020202020204" pitchFamily="34" charset="0"/>
              <a:buChar char="•"/>
            </a:pPr>
            <a:r>
              <a:rPr lang="en-US" sz="1400" dirty="0">
                <a:solidFill>
                  <a:schemeClr val="tx1"/>
                </a:solidFill>
              </a:rPr>
              <a:t>LMES Enrollment Freeze is in effect for students in this area, so they have to go to Ballentine Elementary</a:t>
            </a:r>
          </a:p>
          <a:p>
            <a:pPr marL="742950" lvl="1" indent="-285750" algn="l">
              <a:buFont typeface="Arial" panose="020B0604020202020204" pitchFamily="34" charset="0"/>
              <a:buChar char="•"/>
            </a:pPr>
            <a:r>
              <a:rPr lang="en-US" sz="1800" dirty="0">
                <a:solidFill>
                  <a:schemeClr val="tx1"/>
                </a:solidFill>
              </a:rPr>
              <a:t>Forrest Shealy Road (S 40-1775)  is not paved and marked to current State road standards</a:t>
            </a:r>
          </a:p>
          <a:p>
            <a:pPr marL="742950" lvl="1" indent="-285750" algn="l">
              <a:buFont typeface="Arial" panose="020B0604020202020204" pitchFamily="34" charset="0"/>
              <a:buChar char="•"/>
            </a:pPr>
            <a:r>
              <a:rPr lang="en-US" sz="1800" dirty="0">
                <a:solidFill>
                  <a:schemeClr val="tx1"/>
                </a:solidFill>
              </a:rPr>
              <a:t>No sidewalks on “Connector Roads” for school children to walk to school from adjacent HOAs:</a:t>
            </a:r>
          </a:p>
          <a:p>
            <a:pPr marL="1257300" lvl="2" indent="-342900" algn="l">
              <a:buFont typeface="+mj-lt"/>
              <a:buAutoNum type="arabicPeriod"/>
            </a:pPr>
            <a:r>
              <a:rPr lang="en-US" sz="1800" dirty="0">
                <a:solidFill>
                  <a:schemeClr val="tx1"/>
                </a:solidFill>
              </a:rPr>
              <a:t>Osprey</a:t>
            </a:r>
          </a:p>
          <a:p>
            <a:pPr marL="1257300" lvl="2" indent="-342900" algn="l">
              <a:buFont typeface="+mj-lt"/>
              <a:buAutoNum type="arabicPeriod"/>
            </a:pPr>
            <a:r>
              <a:rPr lang="en-US" sz="1800" dirty="0">
                <a:solidFill>
                  <a:schemeClr val="tx1"/>
                </a:solidFill>
              </a:rPr>
              <a:t>Lakeport</a:t>
            </a:r>
          </a:p>
          <a:p>
            <a:pPr marL="1257300" lvl="2" indent="-342900" algn="l">
              <a:buFont typeface="+mj-lt"/>
              <a:buAutoNum type="arabicPeriod"/>
            </a:pPr>
            <a:r>
              <a:rPr lang="en-US" sz="1800" dirty="0">
                <a:solidFill>
                  <a:schemeClr val="tx1"/>
                </a:solidFill>
              </a:rPr>
              <a:t>Cedar Cove</a:t>
            </a:r>
          </a:p>
          <a:p>
            <a:pPr marL="1257300" lvl="2" indent="-342900" algn="l">
              <a:buFont typeface="+mj-lt"/>
              <a:buAutoNum type="arabicPeriod"/>
            </a:pPr>
            <a:r>
              <a:rPr lang="en-US" sz="1800" dirty="0" err="1">
                <a:solidFill>
                  <a:schemeClr val="tx1"/>
                </a:solidFill>
              </a:rPr>
              <a:t>Foxport</a:t>
            </a:r>
            <a:endParaRPr lang="en-US" sz="1800" dirty="0">
              <a:solidFill>
                <a:schemeClr val="tx1"/>
              </a:solidFill>
            </a:endParaRPr>
          </a:p>
          <a:p>
            <a:pPr marL="1257300" lvl="2" indent="-342900" algn="l">
              <a:buFont typeface="+mj-lt"/>
              <a:buAutoNum type="arabicPeriod"/>
            </a:pPr>
            <a:r>
              <a:rPr lang="en-US" sz="1800" dirty="0">
                <a:solidFill>
                  <a:schemeClr val="tx1"/>
                </a:solidFill>
              </a:rPr>
              <a:t>Eden Brook</a:t>
            </a:r>
          </a:p>
          <a:p>
            <a:pPr marL="1200150" lvl="2" indent="-285750" algn="l">
              <a:buFont typeface="Arial" panose="020B0604020202020204" pitchFamily="34" charset="0"/>
              <a:buChar char="•"/>
            </a:pPr>
            <a:endParaRPr lang="en-US" sz="600" dirty="0">
              <a:solidFill>
                <a:schemeClr val="tx1"/>
              </a:solidFill>
            </a:endParaRPr>
          </a:p>
          <a:p>
            <a:pPr marL="742950" lvl="1" indent="-285750" algn="l">
              <a:buFont typeface="Arial" panose="020B0604020202020204" pitchFamily="34" charset="0"/>
              <a:buChar char="•"/>
            </a:pPr>
            <a:endParaRPr lang="en-US" sz="1000" dirty="0">
              <a:solidFill>
                <a:schemeClr val="tx1"/>
              </a:solidFill>
            </a:endParaRPr>
          </a:p>
          <a:p>
            <a:pPr marL="285750" indent="-285750" algn="l">
              <a:buFont typeface="Arial" panose="020B0604020202020204" pitchFamily="34" charset="0"/>
              <a:buChar char="•"/>
            </a:pPr>
            <a:endParaRPr lang="en-US" sz="1400" dirty="0">
              <a:solidFill>
                <a:schemeClr val="tx1"/>
              </a:solidFill>
            </a:endParaRPr>
          </a:p>
          <a:p>
            <a:pPr marL="285750" indent="-285750" algn="l">
              <a:buFont typeface="Arial" panose="020B0604020202020204" pitchFamily="34" charset="0"/>
              <a:buChar char="•"/>
            </a:pPr>
            <a:endParaRPr lang="en-US" sz="1400" dirty="0">
              <a:solidFill>
                <a:schemeClr val="tx1"/>
              </a:solidFill>
            </a:endParaRPr>
          </a:p>
          <a:p>
            <a:pPr marL="285750" indent="-285750" algn="l">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36408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1000"/>
                                        <p:tgtEl>
                                          <p:spTgt spid="3">
                                            <p:txEl>
                                              <p:pRg st="12" end="12"/>
                                            </p:txEl>
                                          </p:spTgt>
                                        </p:tgtEl>
                                      </p:cBhvr>
                                    </p:animEffect>
                                    <p:anim calcmode="lin" valueType="num">
                                      <p:cBhvr>
                                        <p:cTn id="7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2426</Words>
  <Application>Microsoft Macintosh PowerPoint</Application>
  <PresentationFormat>On-screen Show (4:3)</PresentationFormat>
  <Paragraphs>223</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Why South Carolina D.O.T. Should Not Abandon “Lowman Home Barn Road” S 40-216.  One of three  “Collector Roads” that route traffic to a single Arterial Road “Dutch Fork Road (Hwy-76) </vt:lpstr>
      <vt:lpstr>Why South Carolina D.O.T. Should Not Abandon “Lowman Home Barn Road” S 40-216.  One of three  “Collector Roads” that route traffic to a single Arterial Road “Dutch Fork Road (Hwy-76) “New &amp; Improved” US-76 and Johnson Marina Road Intersection</vt:lpstr>
      <vt:lpstr>Why South Carolina D.O.T. Should Not Abandon “Lowman Home Barn Road” S 40-216.  One of three  “Collector Roads” that route traffic to a single Arterial Road “Dutch Fork Road (Hwy-76) </vt:lpstr>
      <vt:lpstr>Why South Carolina D.O.T. Should Not Abandon “Lowman Home Barn Road” S 40-216.  One of three “Collector Roads” that route traffic to a single Arterial Road “Dutch Fork Road (Hwy-76) </vt:lpstr>
      <vt:lpstr>Why South Carolina D.O.T. Should Not Abandon “Lowman Home Barn Road” S 40-216.  One of three “Collector Roads” that route traffic to a single Arterial Road “Dutch Fork Road (Hwy-76) </vt:lpstr>
      <vt:lpstr>Why South Carolina D.O.T. Should Not Abandon “Lowman Home Barn Road” S 40-216.  One of three “Collector Roads” that route traffic to one Arterial Road “Dutch Fork Road (Hwy-76) </vt:lpstr>
      <vt:lpstr>Why South Carolina D.O.T. Should Not Abandon “Lowman Home Barn Road” S 40-216.  One of three “Collector Roads” that route traffic to one Arterial Road “Dutch Fork Road (Hwy-76) </vt:lpstr>
      <vt:lpstr>PowerPoint Presentation</vt:lpstr>
      <vt:lpstr>Why South Carolina D.O.T. Should Not Abandon “Lowman Home Barn Road” S 40-216.  One of three “Collector Roads” that route traffic to one Arterial Road “Dutch Fork Road (Hwy-76) </vt:lpstr>
      <vt:lpstr>Why South Carolina D.O.T. Should Not Abandon “Lowman Home Barn Road” S 40-216.  One of three “Collector Roads” that route traffic to one Arterial Road “Dutch Fork Road (Hwy-76) </vt:lpstr>
      <vt:lpstr>PowerPoint Presentation</vt:lpstr>
      <vt:lpstr>Why South Carolina D.O.T. Should Not Abandon “Lowman Home Barn Road” S 40-216.  One of three “Collector Roads” that route traffic to one Arterial Road “Dutch Fork Road (Hwy-76) </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South Carolina Should Not Abandon Lowman Home Barn Road. S 40-216</dc:title>
  <dc:creator>Urschel</dc:creator>
  <cp:lastModifiedBy>Microsoft Office User</cp:lastModifiedBy>
  <cp:revision>134</cp:revision>
  <cp:lastPrinted>2019-06-30T16:37:33Z</cp:lastPrinted>
  <dcterms:created xsi:type="dcterms:W3CDTF">2019-06-26T19:20:46Z</dcterms:created>
  <dcterms:modified xsi:type="dcterms:W3CDTF">2020-01-20T19:20:10Z</dcterms:modified>
</cp:coreProperties>
</file>